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87"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kha\Documents\msn_river_plo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baseline="0">
                <a:solidFill>
                  <a:schemeClr val="lt1">
                    <a:lumMod val="85000"/>
                  </a:schemeClr>
                </a:solidFill>
                <a:latin typeface="+mn-lt"/>
                <a:ea typeface="+mn-ea"/>
                <a:cs typeface="+mn-cs"/>
              </a:defRPr>
            </a:pPr>
            <a:r>
              <a:rPr lang="en-US" sz="2000" baseline="0"/>
              <a:t>Relative Improvement across days</a:t>
            </a:r>
          </a:p>
        </c:rich>
      </c:tx>
      <c:overlay val="0"/>
      <c:spPr>
        <a:noFill/>
        <a:ln>
          <a:noFill/>
        </a:ln>
        <a:effectLst/>
      </c:spPr>
      <c:txPr>
        <a:bodyPr rot="0" spcFirstLastPara="1" vertOverflow="ellipsis" vert="horz" wrap="square" anchor="ctr" anchorCtr="1"/>
        <a:lstStyle/>
        <a:p>
          <a:pPr>
            <a:defRPr sz="2000"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5"/>
          <c:order val="0"/>
          <c:spPr>
            <a:ln w="22225" cap="rnd">
              <a:solidFill>
                <a:schemeClr val="accent6"/>
              </a:solidFill>
            </a:ln>
            <a:effectLst>
              <a:glow rad="139700">
                <a:schemeClr val="accent6">
                  <a:satMod val="175000"/>
                  <a:alpha val="14000"/>
                </a:schemeClr>
              </a:glow>
            </a:effectLst>
          </c:spPr>
          <c:marker>
            <c:symbol val="none"/>
          </c:marker>
          <c:cat>
            <c:numRef>
              <c:f>Sheet1!$A$1:$A$19</c:f>
              <c:numCache>
                <c:formatCode>m/d;@</c:formatCode>
                <c:ptCount val="19"/>
                <c:pt idx="0">
                  <c:v>42343</c:v>
                </c:pt>
                <c:pt idx="1">
                  <c:v>42344</c:v>
                </c:pt>
                <c:pt idx="2">
                  <c:v>42345</c:v>
                </c:pt>
                <c:pt idx="3">
                  <c:v>42346</c:v>
                </c:pt>
                <c:pt idx="4">
                  <c:v>42347</c:v>
                </c:pt>
                <c:pt idx="5">
                  <c:v>42348</c:v>
                </c:pt>
                <c:pt idx="6">
                  <c:v>42349</c:v>
                </c:pt>
                <c:pt idx="7">
                  <c:v>42350</c:v>
                </c:pt>
                <c:pt idx="8">
                  <c:v>42351</c:v>
                </c:pt>
                <c:pt idx="9">
                  <c:v>42352</c:v>
                </c:pt>
                <c:pt idx="10">
                  <c:v>42353</c:v>
                </c:pt>
                <c:pt idx="11">
                  <c:v>42354</c:v>
                </c:pt>
                <c:pt idx="12">
                  <c:v>42355</c:v>
                </c:pt>
                <c:pt idx="13">
                  <c:v>42356</c:v>
                </c:pt>
                <c:pt idx="14">
                  <c:v>42357</c:v>
                </c:pt>
                <c:pt idx="15">
                  <c:v>42358</c:v>
                </c:pt>
                <c:pt idx="16">
                  <c:v>42359</c:v>
                </c:pt>
                <c:pt idx="17">
                  <c:v>42360</c:v>
                </c:pt>
                <c:pt idx="18">
                  <c:v>42361</c:v>
                </c:pt>
              </c:numCache>
            </c:numRef>
          </c:cat>
          <c:val>
            <c:numRef>
              <c:f>Sheet1!$G$1:$G$19</c:f>
              <c:numCache>
                <c:formatCode>General</c:formatCode>
                <c:ptCount val="19"/>
                <c:pt idx="0">
                  <c:v>0.32579957356076772</c:v>
                </c:pt>
                <c:pt idx="1">
                  <c:v>0.22723048327137546</c:v>
                </c:pt>
                <c:pt idx="2">
                  <c:v>0.18232044198895012</c:v>
                </c:pt>
                <c:pt idx="3">
                  <c:v>0.23395366502088891</c:v>
                </c:pt>
                <c:pt idx="4">
                  <c:v>0.19009725906277622</c:v>
                </c:pt>
                <c:pt idx="5">
                  <c:v>0.55314533622559636</c:v>
                </c:pt>
                <c:pt idx="6">
                  <c:v>0.19230769230769235</c:v>
                </c:pt>
                <c:pt idx="7">
                  <c:v>0.39266304347826081</c:v>
                </c:pt>
                <c:pt idx="8">
                  <c:v>0.45284431137724551</c:v>
                </c:pt>
                <c:pt idx="9">
                  <c:v>0.38506049447659124</c:v>
                </c:pt>
                <c:pt idx="10">
                  <c:v>0.20353982300884954</c:v>
                </c:pt>
                <c:pt idx="11">
                  <c:v>0.19978362783988463</c:v>
                </c:pt>
                <c:pt idx="12">
                  <c:v>0.37486177663103581</c:v>
                </c:pt>
                <c:pt idx="13">
                  <c:v>0.20213985479556745</c:v>
                </c:pt>
                <c:pt idx="14">
                  <c:v>0.32637409458883693</c:v>
                </c:pt>
                <c:pt idx="15">
                  <c:v>0.31301697866782757</c:v>
                </c:pt>
                <c:pt idx="16">
                  <c:v>0.23419913419913424</c:v>
                </c:pt>
                <c:pt idx="17">
                  <c:v>0.18749999999999992</c:v>
                </c:pt>
                <c:pt idx="18">
                  <c:v>0.23820309550773872</c:v>
                </c:pt>
              </c:numCache>
            </c:numRef>
          </c:val>
          <c:smooth val="0"/>
          <c:extLst>
            <c:ext xmlns:c16="http://schemas.microsoft.com/office/drawing/2014/chart" uri="{C3380CC4-5D6E-409C-BE32-E72D297353CC}">
              <c16:uniqueId val="{00000000-7C33-42FD-B4AE-73025F01657B}"/>
            </c:ext>
          </c:extLst>
        </c:ser>
        <c:dLbls>
          <c:showLegendKey val="0"/>
          <c:showVal val="0"/>
          <c:showCatName val="0"/>
          <c:showSerName val="0"/>
          <c:showPercent val="0"/>
          <c:showBubbleSize val="0"/>
        </c:dLbls>
        <c:smooth val="0"/>
        <c:axId val="377996040"/>
        <c:axId val="377990944"/>
      </c:lineChart>
      <c:dateAx>
        <c:axId val="377996040"/>
        <c:scaling>
          <c:orientation val="minMax"/>
        </c:scaling>
        <c:delete val="0"/>
        <c:axPos val="b"/>
        <c:title>
          <c:tx>
            <c:rich>
              <a:bodyPr rot="0" spcFirstLastPara="1" vertOverflow="ellipsis" vert="horz" wrap="square" anchor="ctr" anchorCtr="1"/>
              <a:lstStyle/>
              <a:p>
                <a:pPr>
                  <a:defRPr sz="1500" b="1" i="0" u="none" strike="noStrike" kern="1200" baseline="0">
                    <a:solidFill>
                      <a:schemeClr val="lt1">
                        <a:lumMod val="7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500" b="1" i="0" u="none" strike="noStrike" kern="1200" baseline="0">
                  <a:solidFill>
                    <a:schemeClr val="lt1">
                      <a:lumMod val="75000"/>
                    </a:schemeClr>
                  </a:solidFill>
                  <a:latin typeface="+mn-lt"/>
                  <a:ea typeface="+mn-ea"/>
                  <a:cs typeface="+mn-cs"/>
                </a:defRPr>
              </a:pPr>
              <a:endParaRPr lang="en-US"/>
            </a:p>
          </c:txPr>
        </c:title>
        <c:numFmt formatCode="m/d;@"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377990944"/>
        <c:crossesAt val="0.1"/>
        <c:auto val="1"/>
        <c:lblOffset val="100"/>
        <c:baseTimeUnit val="days"/>
      </c:dateAx>
      <c:valAx>
        <c:axId val="377990944"/>
        <c:scaling>
          <c:orientation val="minMax"/>
          <c:min val="0.1"/>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500" b="1" i="0" u="none" strike="noStrike" kern="1200" baseline="0">
                    <a:solidFill>
                      <a:schemeClr val="lt1">
                        <a:lumMod val="75000"/>
                      </a:schemeClr>
                    </a:solidFill>
                    <a:latin typeface="+mn-lt"/>
                    <a:ea typeface="+mn-ea"/>
                    <a:cs typeface="+mn-cs"/>
                  </a:defRPr>
                </a:pPr>
                <a:r>
                  <a:rPr lang="en-US"/>
                  <a:t>Relative improvement</a:t>
                </a:r>
              </a:p>
            </c:rich>
          </c:tx>
          <c:overlay val="0"/>
          <c:spPr>
            <a:noFill/>
            <a:ln>
              <a:noFill/>
            </a:ln>
            <a:effectLst/>
          </c:spPr>
          <c:txPr>
            <a:bodyPr rot="-5400000" spcFirstLastPara="1" vertOverflow="ellipsis" vert="horz" wrap="square" anchor="ctr" anchorCtr="1"/>
            <a:lstStyle/>
            <a:p>
              <a:pPr>
                <a:defRPr sz="15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lt1">
                    <a:lumMod val="75000"/>
                  </a:schemeClr>
                </a:solidFill>
                <a:latin typeface="+mn-lt"/>
                <a:ea typeface="+mn-ea"/>
                <a:cs typeface="+mn-cs"/>
              </a:defRPr>
            </a:pPr>
            <a:endParaRPr lang="en-US"/>
          </a:p>
        </c:txPr>
        <c:crossAx val="377996040"/>
        <c:crosses val="autoZero"/>
        <c:crossBetween val="between"/>
        <c:minorUnit val="0.1"/>
      </c:valAx>
      <c:spPr>
        <a:noFill/>
        <a:ln w="38100">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sz="15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03EAF-1DAD-4722-B3A3-4E72575D47C7}" type="doc">
      <dgm:prSet loTypeId="urn:microsoft.com/office/officeart/2005/8/layout/cycle8" loCatId="cycle" qsTypeId="urn:microsoft.com/office/officeart/2005/8/quickstyle/simple2" qsCatId="simple" csTypeId="urn:microsoft.com/office/officeart/2005/8/colors/accent0_2" csCatId="mainScheme" phldr="1"/>
      <dgm:spPr/>
      <dgm:t>
        <a:bodyPr/>
        <a:lstStyle/>
        <a:p>
          <a:endParaRPr lang="en-US"/>
        </a:p>
      </dgm:t>
    </dgm:pt>
    <dgm:pt modelId="{F889AC00-DE09-4D9D-AE6F-ADA3FB10A467}">
      <dgm:prSet phldrT="[Text]" custT="1"/>
      <dgm:spPr>
        <a:xfrm>
          <a:off x="751811" y="180598"/>
          <a:ext cx="2531455" cy="2531455"/>
        </a:xfrm>
        <a:solidFill>
          <a:srgbClr val="FFFFFF">
            <a:hueOff val="0"/>
            <a:satOff val="0"/>
            <a:lumOff val="0"/>
            <a:alphaOff val="0"/>
          </a:srgbClr>
        </a:solidFill>
        <a:ln w="38100" cap="flat" cmpd="sng" algn="ctr">
          <a:solidFill>
            <a:srgbClr val="7FBA00">
              <a:shade val="80000"/>
              <a:hueOff val="0"/>
              <a:satOff val="0"/>
              <a:lumOff val="0"/>
              <a:alphaOff val="0"/>
            </a:srgbClr>
          </a:solidFill>
          <a:prstDash val="solid"/>
        </a:ln>
        <a:effectLst>
          <a:outerShdw blurRad="40000" dist="20000" dir="5400000" rotWithShape="0">
            <a:srgbClr val="000000">
              <a:alpha val="38000"/>
            </a:srgbClr>
          </a:outerShdw>
        </a:effectLst>
      </dgm:spPr>
      <dgm:t>
        <a:bodyPr lIns="0" tIns="0" rIns="0" bIns="0"/>
        <a:lstStyle/>
        <a:p>
          <a:r>
            <a:rPr lang="en-US" sz="2000" dirty="0">
              <a:solidFill>
                <a:srgbClr val="7FBA00">
                  <a:hueOff val="0"/>
                  <a:satOff val="0"/>
                  <a:lumOff val="0"/>
                  <a:alphaOff val="0"/>
                </a:srgbClr>
              </a:solidFill>
              <a:latin typeface="Segoe UI"/>
              <a:ea typeface="+mn-ea"/>
              <a:cs typeface="+mn-cs"/>
            </a:rPr>
            <a:t>Explore</a:t>
          </a:r>
          <a:endParaRPr lang="en-US" sz="1600" dirty="0">
            <a:solidFill>
              <a:srgbClr val="7FBA00">
                <a:hueOff val="0"/>
                <a:satOff val="0"/>
                <a:lumOff val="0"/>
                <a:alphaOff val="0"/>
              </a:srgbClr>
            </a:solidFill>
            <a:latin typeface="Segoe UI"/>
            <a:ea typeface="+mn-ea"/>
            <a:cs typeface="+mn-cs"/>
          </a:endParaRPr>
        </a:p>
      </dgm:t>
    </dgm:pt>
    <dgm:pt modelId="{81877BD2-AB26-4A77-85E3-5C2FB3B9C467}" type="parTrans" cxnId="{FB82497C-EAFA-41FE-9B64-28A3CF19FB8B}">
      <dgm:prSet/>
      <dgm:spPr/>
      <dgm:t>
        <a:bodyPr/>
        <a:lstStyle/>
        <a:p>
          <a:endParaRPr lang="en-US"/>
        </a:p>
      </dgm:t>
    </dgm:pt>
    <dgm:pt modelId="{47C4B794-891E-43EC-8B34-346D9EA9C6FA}" type="sibTrans" cxnId="{FB82497C-EAFA-41FE-9B64-28A3CF19FB8B}">
      <dgm:prSet/>
      <dgm:spPr/>
      <dgm:t>
        <a:bodyPr/>
        <a:lstStyle/>
        <a:p>
          <a:endParaRPr lang="en-US"/>
        </a:p>
      </dgm:t>
    </dgm:pt>
    <dgm:pt modelId="{5644689A-FBAB-4561-B25B-CED994A41C23}">
      <dgm:prSet custT="1"/>
      <dgm:spPr>
        <a:xfrm>
          <a:off x="751811" y="265583"/>
          <a:ext cx="2531455" cy="2531455"/>
        </a:xfrm>
        <a:solidFill>
          <a:srgbClr val="FFFFFF">
            <a:hueOff val="0"/>
            <a:satOff val="0"/>
            <a:lumOff val="0"/>
            <a:alphaOff val="0"/>
          </a:srgbClr>
        </a:solidFill>
        <a:ln w="38100" cap="flat" cmpd="sng" algn="ctr">
          <a:solidFill>
            <a:schemeClr val="accent1"/>
          </a:solidFill>
          <a:prstDash val="solid"/>
        </a:ln>
        <a:effectLst>
          <a:outerShdw blurRad="40000" dist="20000" dir="5400000" rotWithShape="0">
            <a:srgbClr val="000000">
              <a:alpha val="38000"/>
            </a:srgbClr>
          </a:outerShdw>
        </a:effectLst>
      </dgm:spPr>
      <dgm:t>
        <a:bodyPr lIns="0" tIns="0" rIns="0" bIns="0"/>
        <a:lstStyle/>
        <a:p>
          <a:r>
            <a:rPr lang="en-US" sz="2000" dirty="0">
              <a:solidFill>
                <a:schemeClr val="accent1"/>
              </a:solidFill>
              <a:latin typeface="Segoe UI"/>
              <a:ea typeface="+mn-ea"/>
              <a:cs typeface="+mn-cs"/>
            </a:rPr>
            <a:t>Log</a:t>
          </a:r>
          <a:endParaRPr lang="en-US" sz="1600" dirty="0">
            <a:solidFill>
              <a:schemeClr val="accent1"/>
            </a:solidFill>
            <a:latin typeface="Segoe UI"/>
            <a:ea typeface="+mn-ea"/>
            <a:cs typeface="+mn-cs"/>
          </a:endParaRPr>
        </a:p>
      </dgm:t>
    </dgm:pt>
    <dgm:pt modelId="{73240882-1CFF-4669-9D27-2A0EE469F666}" type="parTrans" cxnId="{5E117488-68DE-4F30-9CDE-56E57E815BD6}">
      <dgm:prSet/>
      <dgm:spPr/>
      <dgm:t>
        <a:bodyPr/>
        <a:lstStyle/>
        <a:p>
          <a:endParaRPr lang="en-US"/>
        </a:p>
      </dgm:t>
    </dgm:pt>
    <dgm:pt modelId="{BC8E5E8F-19F9-4BAF-8BD0-31170BC8DA6E}" type="sibTrans" cxnId="{5E117488-68DE-4F30-9CDE-56E57E815BD6}">
      <dgm:prSet/>
      <dgm:spPr/>
      <dgm:t>
        <a:bodyPr/>
        <a:lstStyle/>
        <a:p>
          <a:endParaRPr lang="en-US"/>
        </a:p>
      </dgm:t>
    </dgm:pt>
    <dgm:pt modelId="{7658B82C-2334-40B4-B858-FD84B0720115}">
      <dgm:prSet phldrT="[Text]" custT="1"/>
      <dgm:spPr>
        <a:xfrm>
          <a:off x="666827" y="180598"/>
          <a:ext cx="2531455" cy="2531455"/>
        </a:xfrm>
        <a:solidFill>
          <a:srgbClr val="FFFFFF">
            <a:hueOff val="0"/>
            <a:satOff val="0"/>
            <a:lumOff val="0"/>
            <a:alphaOff val="0"/>
          </a:srgbClr>
        </a:solidFill>
        <a:ln w="38100" cap="flat" cmpd="sng" algn="ctr">
          <a:solidFill>
            <a:schemeClr val="tx1"/>
          </a:solidFill>
          <a:prstDash val="solid"/>
        </a:ln>
        <a:effectLst>
          <a:outerShdw blurRad="40000" dist="20000" dir="5400000" rotWithShape="0">
            <a:srgbClr val="000000">
              <a:alpha val="38000"/>
            </a:srgbClr>
          </a:outerShdw>
        </a:effectLst>
      </dgm:spPr>
      <dgm:t>
        <a:bodyPr lIns="0" tIns="0" rIns="0" bIns="0"/>
        <a:lstStyle/>
        <a:p>
          <a:r>
            <a:rPr lang="en-US" sz="2000" dirty="0">
              <a:solidFill>
                <a:schemeClr val="tx1"/>
              </a:solidFill>
              <a:latin typeface="Segoe UI"/>
              <a:ea typeface="+mn-ea"/>
              <a:cs typeface="+mn-cs"/>
            </a:rPr>
            <a:t>Deploy</a:t>
          </a:r>
        </a:p>
      </dgm:t>
    </dgm:pt>
    <dgm:pt modelId="{A1B8D406-6CBE-49ED-912C-CB03E4D5AA83}" type="sibTrans" cxnId="{588278E3-41B7-4470-B45B-1D56AABF218B}">
      <dgm:prSet/>
      <dgm:spPr/>
      <dgm:t>
        <a:bodyPr/>
        <a:lstStyle/>
        <a:p>
          <a:endParaRPr lang="en-US"/>
        </a:p>
      </dgm:t>
    </dgm:pt>
    <dgm:pt modelId="{6D3A2644-AA6F-458A-AF02-0F504EB9239D}" type="parTrans" cxnId="{588278E3-41B7-4470-B45B-1D56AABF218B}">
      <dgm:prSet/>
      <dgm:spPr/>
      <dgm:t>
        <a:bodyPr/>
        <a:lstStyle/>
        <a:p>
          <a:endParaRPr lang="en-US"/>
        </a:p>
      </dgm:t>
    </dgm:pt>
    <dgm:pt modelId="{047CC698-B81D-4D46-A542-C15B65206B52}">
      <dgm:prSet custT="1"/>
      <dgm:spPr>
        <a:xfrm>
          <a:off x="666827" y="265583"/>
          <a:ext cx="2531455" cy="2531455"/>
        </a:xfrm>
        <a:solidFill>
          <a:srgbClr val="FFFFFF">
            <a:hueOff val="0"/>
            <a:satOff val="0"/>
            <a:lumOff val="0"/>
            <a:alphaOff val="0"/>
          </a:srgbClr>
        </a:solidFill>
        <a:ln w="38100" cap="flat" cmpd="sng" algn="ctr">
          <a:solidFill>
            <a:srgbClr val="FF0000"/>
          </a:solidFill>
          <a:prstDash val="solid"/>
        </a:ln>
        <a:effectLst>
          <a:outerShdw blurRad="40000" dist="20000" dir="5400000" rotWithShape="0">
            <a:srgbClr val="000000">
              <a:alpha val="38000"/>
            </a:srgbClr>
          </a:outerShdw>
        </a:effectLst>
      </dgm:spPr>
      <dgm:t>
        <a:bodyPr lIns="0" tIns="0" rIns="0" bIns="0"/>
        <a:lstStyle/>
        <a:p>
          <a:r>
            <a:rPr lang="en-US" sz="2000" dirty="0">
              <a:solidFill>
                <a:srgbClr val="FF0000"/>
              </a:solidFill>
              <a:latin typeface="Segoe UI"/>
              <a:ea typeface="+mn-ea"/>
              <a:cs typeface="+mn-cs"/>
            </a:rPr>
            <a:t>Learn</a:t>
          </a:r>
          <a:endParaRPr lang="en-US" sz="1600" dirty="0">
            <a:solidFill>
              <a:srgbClr val="FF0000"/>
            </a:solidFill>
            <a:latin typeface="Segoe UI"/>
            <a:ea typeface="+mn-ea"/>
            <a:cs typeface="+mn-cs"/>
          </a:endParaRPr>
        </a:p>
      </dgm:t>
    </dgm:pt>
    <dgm:pt modelId="{594C0FD4-590A-4AC5-9AF6-A1214F03E571}" type="sibTrans" cxnId="{91C716AD-9A54-478C-BF53-A708293F009A}">
      <dgm:prSet/>
      <dgm:spPr/>
      <dgm:t>
        <a:bodyPr/>
        <a:lstStyle/>
        <a:p>
          <a:endParaRPr lang="en-US"/>
        </a:p>
      </dgm:t>
    </dgm:pt>
    <dgm:pt modelId="{84A14D1F-26BF-490C-87D8-BA1077CA4ACA}" type="parTrans" cxnId="{91C716AD-9A54-478C-BF53-A708293F009A}">
      <dgm:prSet/>
      <dgm:spPr/>
      <dgm:t>
        <a:bodyPr/>
        <a:lstStyle/>
        <a:p>
          <a:endParaRPr lang="en-US"/>
        </a:p>
      </dgm:t>
    </dgm:pt>
    <dgm:pt modelId="{74431B1F-E8EB-49AC-9870-13F6E1F516BC}" type="pres">
      <dgm:prSet presAssocID="{1B803EAF-1DAD-4722-B3A3-4E72575D47C7}" presName="compositeShape" presStyleCnt="0">
        <dgm:presLayoutVars>
          <dgm:chMax val="7"/>
          <dgm:dir/>
          <dgm:resizeHandles val="exact"/>
        </dgm:presLayoutVars>
      </dgm:prSet>
      <dgm:spPr/>
    </dgm:pt>
    <dgm:pt modelId="{F1CB7907-07C1-4969-A5B9-1A937EB68E41}" type="pres">
      <dgm:prSet presAssocID="{1B803EAF-1DAD-4722-B3A3-4E72575D47C7}" presName="wedge1" presStyleLbl="node1" presStyleIdx="0" presStyleCnt="4"/>
      <dgm:spPr>
        <a:prstGeom prst="pie">
          <a:avLst>
            <a:gd name="adj1" fmla="val 16200000"/>
            <a:gd name="adj2" fmla="val 0"/>
          </a:avLst>
        </a:prstGeom>
      </dgm:spPr>
    </dgm:pt>
    <dgm:pt modelId="{AFD96F97-1240-4CFA-B0A0-2BEE59C4FC17}" type="pres">
      <dgm:prSet presAssocID="{1B803EAF-1DAD-4722-B3A3-4E72575D47C7}" presName="dummy1a" presStyleCnt="0"/>
      <dgm:spPr/>
    </dgm:pt>
    <dgm:pt modelId="{140C41BD-6C66-416D-8AD3-65A410D3D7B7}" type="pres">
      <dgm:prSet presAssocID="{1B803EAF-1DAD-4722-B3A3-4E72575D47C7}" presName="dummy1b" presStyleCnt="0"/>
      <dgm:spPr/>
    </dgm:pt>
    <dgm:pt modelId="{2A435711-5ED3-4E22-91E9-CD3ADEBC39BD}" type="pres">
      <dgm:prSet presAssocID="{1B803EAF-1DAD-4722-B3A3-4E72575D47C7}" presName="wedge1Tx" presStyleLbl="node1" presStyleIdx="0" presStyleCnt="4">
        <dgm:presLayoutVars>
          <dgm:chMax val="0"/>
          <dgm:chPref val="0"/>
          <dgm:bulletEnabled val="1"/>
        </dgm:presLayoutVars>
      </dgm:prSet>
      <dgm:spPr/>
    </dgm:pt>
    <dgm:pt modelId="{B0C051CB-7A44-4CAB-B171-95AFD8B18EB9}" type="pres">
      <dgm:prSet presAssocID="{1B803EAF-1DAD-4722-B3A3-4E72575D47C7}" presName="wedge2" presStyleLbl="node1" presStyleIdx="1" presStyleCnt="4"/>
      <dgm:spPr>
        <a:prstGeom prst="pie">
          <a:avLst>
            <a:gd name="adj1" fmla="val 0"/>
            <a:gd name="adj2" fmla="val 5400000"/>
          </a:avLst>
        </a:prstGeom>
      </dgm:spPr>
    </dgm:pt>
    <dgm:pt modelId="{4CE357CA-0AAD-4E63-811E-ECB8AE4D95DD}" type="pres">
      <dgm:prSet presAssocID="{1B803EAF-1DAD-4722-B3A3-4E72575D47C7}" presName="dummy2a" presStyleCnt="0"/>
      <dgm:spPr/>
    </dgm:pt>
    <dgm:pt modelId="{39BB32AE-823E-43C1-9638-FC3D084AD6CA}" type="pres">
      <dgm:prSet presAssocID="{1B803EAF-1DAD-4722-B3A3-4E72575D47C7}" presName="dummy2b" presStyleCnt="0"/>
      <dgm:spPr/>
    </dgm:pt>
    <dgm:pt modelId="{0EDA0842-7430-41A5-AB44-E8C4AF91C06B}" type="pres">
      <dgm:prSet presAssocID="{1B803EAF-1DAD-4722-B3A3-4E72575D47C7}" presName="wedge2Tx" presStyleLbl="node1" presStyleIdx="1" presStyleCnt="4">
        <dgm:presLayoutVars>
          <dgm:chMax val="0"/>
          <dgm:chPref val="0"/>
          <dgm:bulletEnabled val="1"/>
        </dgm:presLayoutVars>
      </dgm:prSet>
      <dgm:spPr/>
    </dgm:pt>
    <dgm:pt modelId="{F1BEB836-1D4F-40D8-9A6E-AFE7B5388216}" type="pres">
      <dgm:prSet presAssocID="{1B803EAF-1DAD-4722-B3A3-4E72575D47C7}" presName="wedge3" presStyleLbl="node1" presStyleIdx="2" presStyleCnt="4"/>
      <dgm:spPr>
        <a:prstGeom prst="pie">
          <a:avLst>
            <a:gd name="adj1" fmla="val 5400000"/>
            <a:gd name="adj2" fmla="val 10800000"/>
          </a:avLst>
        </a:prstGeom>
      </dgm:spPr>
    </dgm:pt>
    <dgm:pt modelId="{86078FD2-3FC4-4763-925C-15D163C42610}" type="pres">
      <dgm:prSet presAssocID="{1B803EAF-1DAD-4722-B3A3-4E72575D47C7}" presName="dummy3a" presStyleCnt="0"/>
      <dgm:spPr/>
    </dgm:pt>
    <dgm:pt modelId="{10566824-42CB-4232-A5D9-FB4CCFBEA504}" type="pres">
      <dgm:prSet presAssocID="{1B803EAF-1DAD-4722-B3A3-4E72575D47C7}" presName="dummy3b" presStyleCnt="0"/>
      <dgm:spPr/>
    </dgm:pt>
    <dgm:pt modelId="{52EC6612-C41B-4D97-885F-B9ED31F88B5C}" type="pres">
      <dgm:prSet presAssocID="{1B803EAF-1DAD-4722-B3A3-4E72575D47C7}" presName="wedge3Tx" presStyleLbl="node1" presStyleIdx="2" presStyleCnt="4">
        <dgm:presLayoutVars>
          <dgm:chMax val="0"/>
          <dgm:chPref val="0"/>
          <dgm:bulletEnabled val="1"/>
        </dgm:presLayoutVars>
      </dgm:prSet>
      <dgm:spPr/>
    </dgm:pt>
    <dgm:pt modelId="{CB8099ED-FD82-49C3-A386-0ECA8F73718C}" type="pres">
      <dgm:prSet presAssocID="{1B803EAF-1DAD-4722-B3A3-4E72575D47C7}" presName="wedge4" presStyleLbl="node1" presStyleIdx="3" presStyleCnt="4"/>
      <dgm:spPr>
        <a:prstGeom prst="pie">
          <a:avLst>
            <a:gd name="adj1" fmla="val 10800000"/>
            <a:gd name="adj2" fmla="val 16200000"/>
          </a:avLst>
        </a:prstGeom>
      </dgm:spPr>
    </dgm:pt>
    <dgm:pt modelId="{2A0F75BE-4E03-4B08-8A0A-2D908D9A20D6}" type="pres">
      <dgm:prSet presAssocID="{1B803EAF-1DAD-4722-B3A3-4E72575D47C7}" presName="dummy4a" presStyleCnt="0"/>
      <dgm:spPr/>
    </dgm:pt>
    <dgm:pt modelId="{25A06547-B544-4892-BF91-73E76BCC0F0D}" type="pres">
      <dgm:prSet presAssocID="{1B803EAF-1DAD-4722-B3A3-4E72575D47C7}" presName="dummy4b" presStyleCnt="0"/>
      <dgm:spPr/>
    </dgm:pt>
    <dgm:pt modelId="{6EFA4165-9322-4B79-8F85-28409318C61A}" type="pres">
      <dgm:prSet presAssocID="{1B803EAF-1DAD-4722-B3A3-4E72575D47C7}" presName="wedge4Tx" presStyleLbl="node1" presStyleIdx="3" presStyleCnt="4">
        <dgm:presLayoutVars>
          <dgm:chMax val="0"/>
          <dgm:chPref val="0"/>
          <dgm:bulletEnabled val="1"/>
        </dgm:presLayoutVars>
      </dgm:prSet>
      <dgm:spPr/>
    </dgm:pt>
    <dgm:pt modelId="{BD998BBE-88C8-4F61-82EB-0F3BE1C86337}" type="pres">
      <dgm:prSet presAssocID="{47C4B794-891E-43EC-8B34-346D9EA9C6FA}" presName="arrowWedge1" presStyleLbl="fgSibTrans2D1" presStyleIdx="0" presStyleCnt="4"/>
      <dgm:spPr>
        <a:xfrm>
          <a:off x="595102" y="23889"/>
          <a:ext cx="2844874" cy="2844874"/>
        </a:xfrm>
        <a:prstGeom prst="circularArrow">
          <a:avLst>
            <a:gd name="adj1" fmla="val 5085"/>
            <a:gd name="adj2" fmla="val 327528"/>
            <a:gd name="adj3" fmla="val 21272472"/>
            <a:gd name="adj4" fmla="val 16200000"/>
            <a:gd name="adj5" fmla="val 5932"/>
          </a:avLst>
        </a:prstGeom>
        <a:solidFill>
          <a:srgbClr val="7FBA00"/>
        </a:solidFill>
        <a:ln>
          <a:noFill/>
        </a:ln>
        <a:effectLst>
          <a:outerShdw blurRad="40000" dist="20000" dir="5400000" rotWithShape="0">
            <a:srgbClr val="000000">
              <a:alpha val="38000"/>
            </a:srgbClr>
          </a:outerShdw>
        </a:effectLst>
      </dgm:spPr>
    </dgm:pt>
    <dgm:pt modelId="{3A1FC5B8-5732-4EFD-9BEE-67B11D087404}" type="pres">
      <dgm:prSet presAssocID="{BC8E5E8F-19F9-4BAF-8BD0-31170BC8DA6E}" presName="arrowWedge2" presStyleLbl="fgSibTrans2D1" presStyleIdx="1" presStyleCnt="4"/>
      <dgm:spPr>
        <a:xfrm>
          <a:off x="595102" y="108874"/>
          <a:ext cx="2844874" cy="2844874"/>
        </a:xfrm>
        <a:prstGeom prst="circularArrow">
          <a:avLst>
            <a:gd name="adj1" fmla="val 5085"/>
            <a:gd name="adj2" fmla="val 327528"/>
            <a:gd name="adj3" fmla="val 5072472"/>
            <a:gd name="adj4" fmla="val 0"/>
            <a:gd name="adj5" fmla="val 5932"/>
          </a:avLst>
        </a:prstGeom>
        <a:solidFill>
          <a:schemeClr val="accent1"/>
        </a:solidFill>
        <a:ln>
          <a:noFill/>
        </a:ln>
        <a:effectLst>
          <a:outerShdw blurRad="40000" dist="20000" dir="5400000" rotWithShape="0">
            <a:srgbClr val="000000">
              <a:alpha val="38000"/>
            </a:srgbClr>
          </a:outerShdw>
        </a:effectLst>
      </dgm:spPr>
    </dgm:pt>
    <dgm:pt modelId="{9677D295-76A3-4E02-AE91-DC0E5C72C05E}" type="pres">
      <dgm:prSet presAssocID="{594C0FD4-590A-4AC5-9AF6-A1214F03E571}" presName="arrowWedge3" presStyleLbl="fgSibTrans2D1" presStyleIdx="2" presStyleCnt="4"/>
      <dgm:spPr>
        <a:xfrm>
          <a:off x="510118" y="108874"/>
          <a:ext cx="2844874" cy="2844874"/>
        </a:xfrm>
        <a:prstGeom prst="circularArrow">
          <a:avLst>
            <a:gd name="adj1" fmla="val 5085"/>
            <a:gd name="adj2" fmla="val 327528"/>
            <a:gd name="adj3" fmla="val 10472472"/>
            <a:gd name="adj4" fmla="val 5400000"/>
            <a:gd name="adj5" fmla="val 5932"/>
          </a:avLst>
        </a:prstGeom>
        <a:solidFill>
          <a:srgbClr val="FF0000"/>
        </a:solidFill>
        <a:ln>
          <a:noFill/>
        </a:ln>
        <a:effectLst>
          <a:outerShdw blurRad="40000" dist="20000" dir="5400000" rotWithShape="0">
            <a:srgbClr val="000000">
              <a:alpha val="38000"/>
            </a:srgbClr>
          </a:outerShdw>
        </a:effectLst>
      </dgm:spPr>
    </dgm:pt>
    <dgm:pt modelId="{2ECDFB42-2B04-41E0-9B7E-C8AF23A1695B}" type="pres">
      <dgm:prSet presAssocID="{A1B8D406-6CBE-49ED-912C-CB03E4D5AA83}" presName="arrowWedge4" presStyleLbl="fgSibTrans2D1" presStyleIdx="3" presStyleCnt="4"/>
      <dgm:spPr>
        <a:xfrm>
          <a:off x="510118" y="23889"/>
          <a:ext cx="2844874" cy="2844874"/>
        </a:xfrm>
        <a:prstGeom prst="circularArrow">
          <a:avLst>
            <a:gd name="adj1" fmla="val 5085"/>
            <a:gd name="adj2" fmla="val 327528"/>
            <a:gd name="adj3" fmla="val 15872472"/>
            <a:gd name="adj4" fmla="val 10800000"/>
            <a:gd name="adj5" fmla="val 5932"/>
          </a:avLst>
        </a:prstGeom>
        <a:solidFill>
          <a:schemeClr val="tx1"/>
        </a:solidFill>
        <a:ln>
          <a:solidFill>
            <a:schemeClr val="tx1"/>
          </a:solidFill>
        </a:ln>
        <a:effectLst>
          <a:outerShdw blurRad="40000" dist="20000" dir="5400000" rotWithShape="0">
            <a:srgbClr val="000000">
              <a:alpha val="38000"/>
            </a:srgbClr>
          </a:outerShdw>
        </a:effectLst>
      </dgm:spPr>
    </dgm:pt>
  </dgm:ptLst>
  <dgm:cxnLst>
    <dgm:cxn modelId="{E3B95CC0-1E7B-4010-8CA5-783E7B6E44E6}" type="presOf" srcId="{047CC698-B81D-4D46-A542-C15B65206B52}" destId="{F1BEB836-1D4F-40D8-9A6E-AFE7B5388216}" srcOrd="0" destOrd="0" presId="urn:microsoft.com/office/officeart/2005/8/layout/cycle8"/>
    <dgm:cxn modelId="{370B2303-5AD2-4E8A-8599-80F5AE87D259}" type="presOf" srcId="{F889AC00-DE09-4D9D-AE6F-ADA3FB10A467}" destId="{F1CB7907-07C1-4969-A5B9-1A937EB68E41}" srcOrd="0" destOrd="0" presId="urn:microsoft.com/office/officeart/2005/8/layout/cycle8"/>
    <dgm:cxn modelId="{C81FDC7F-A18E-472E-AD96-F04B91C972BF}" type="presOf" srcId="{7658B82C-2334-40B4-B858-FD84B0720115}" destId="{6EFA4165-9322-4B79-8F85-28409318C61A}" srcOrd="1" destOrd="0" presId="urn:microsoft.com/office/officeart/2005/8/layout/cycle8"/>
    <dgm:cxn modelId="{588278E3-41B7-4470-B45B-1D56AABF218B}" srcId="{1B803EAF-1DAD-4722-B3A3-4E72575D47C7}" destId="{7658B82C-2334-40B4-B858-FD84B0720115}" srcOrd="3" destOrd="0" parTransId="{6D3A2644-AA6F-458A-AF02-0F504EB9239D}" sibTransId="{A1B8D406-6CBE-49ED-912C-CB03E4D5AA83}"/>
    <dgm:cxn modelId="{4C0AA5BC-A9D0-4B99-B5BD-70E138329423}" type="presOf" srcId="{5644689A-FBAB-4561-B25B-CED994A41C23}" destId="{B0C051CB-7A44-4CAB-B171-95AFD8B18EB9}" srcOrd="0" destOrd="0" presId="urn:microsoft.com/office/officeart/2005/8/layout/cycle8"/>
    <dgm:cxn modelId="{91C716AD-9A54-478C-BF53-A708293F009A}" srcId="{1B803EAF-1DAD-4722-B3A3-4E72575D47C7}" destId="{047CC698-B81D-4D46-A542-C15B65206B52}" srcOrd="2" destOrd="0" parTransId="{84A14D1F-26BF-490C-87D8-BA1077CA4ACA}" sibTransId="{594C0FD4-590A-4AC5-9AF6-A1214F03E571}"/>
    <dgm:cxn modelId="{5B27D7A6-A8E6-4ABB-8323-F2E0281F5EF8}" type="presOf" srcId="{F889AC00-DE09-4D9D-AE6F-ADA3FB10A467}" destId="{2A435711-5ED3-4E22-91E9-CD3ADEBC39BD}" srcOrd="1" destOrd="0" presId="urn:microsoft.com/office/officeart/2005/8/layout/cycle8"/>
    <dgm:cxn modelId="{4DA62533-5F19-444F-905B-6D3BEEC2989D}" type="presOf" srcId="{047CC698-B81D-4D46-A542-C15B65206B52}" destId="{52EC6612-C41B-4D97-885F-B9ED31F88B5C}" srcOrd="1" destOrd="0" presId="urn:microsoft.com/office/officeart/2005/8/layout/cycle8"/>
    <dgm:cxn modelId="{FF81E928-5EBB-4507-8159-0BF9A7455342}" type="presOf" srcId="{1B803EAF-1DAD-4722-B3A3-4E72575D47C7}" destId="{74431B1F-E8EB-49AC-9870-13F6E1F516BC}" srcOrd="0" destOrd="0" presId="urn:microsoft.com/office/officeart/2005/8/layout/cycle8"/>
    <dgm:cxn modelId="{2C535CE9-391B-4736-9356-51D8D2B51D33}" type="presOf" srcId="{5644689A-FBAB-4561-B25B-CED994A41C23}" destId="{0EDA0842-7430-41A5-AB44-E8C4AF91C06B}" srcOrd="1" destOrd="0" presId="urn:microsoft.com/office/officeart/2005/8/layout/cycle8"/>
    <dgm:cxn modelId="{98DE75CE-C3D7-409B-B63B-75A8E448F503}" type="presOf" srcId="{7658B82C-2334-40B4-B858-FD84B0720115}" destId="{CB8099ED-FD82-49C3-A386-0ECA8F73718C}" srcOrd="0" destOrd="0" presId="urn:microsoft.com/office/officeart/2005/8/layout/cycle8"/>
    <dgm:cxn modelId="{5E117488-68DE-4F30-9CDE-56E57E815BD6}" srcId="{1B803EAF-1DAD-4722-B3A3-4E72575D47C7}" destId="{5644689A-FBAB-4561-B25B-CED994A41C23}" srcOrd="1" destOrd="0" parTransId="{73240882-1CFF-4669-9D27-2A0EE469F666}" sibTransId="{BC8E5E8F-19F9-4BAF-8BD0-31170BC8DA6E}"/>
    <dgm:cxn modelId="{FB82497C-EAFA-41FE-9B64-28A3CF19FB8B}" srcId="{1B803EAF-1DAD-4722-B3A3-4E72575D47C7}" destId="{F889AC00-DE09-4D9D-AE6F-ADA3FB10A467}" srcOrd="0" destOrd="0" parTransId="{81877BD2-AB26-4A77-85E3-5C2FB3B9C467}" sibTransId="{47C4B794-891E-43EC-8B34-346D9EA9C6FA}"/>
    <dgm:cxn modelId="{E5D85877-A6CA-4613-A24E-042B35FFA8C7}" type="presParOf" srcId="{74431B1F-E8EB-49AC-9870-13F6E1F516BC}" destId="{F1CB7907-07C1-4969-A5B9-1A937EB68E41}" srcOrd="0" destOrd="0" presId="urn:microsoft.com/office/officeart/2005/8/layout/cycle8"/>
    <dgm:cxn modelId="{9DF19DAD-BD79-4B7D-8C5E-327FCBF12F76}" type="presParOf" srcId="{74431B1F-E8EB-49AC-9870-13F6E1F516BC}" destId="{AFD96F97-1240-4CFA-B0A0-2BEE59C4FC17}" srcOrd="1" destOrd="0" presId="urn:microsoft.com/office/officeart/2005/8/layout/cycle8"/>
    <dgm:cxn modelId="{426F1C81-EC3C-4167-A207-37A221B96003}" type="presParOf" srcId="{74431B1F-E8EB-49AC-9870-13F6E1F516BC}" destId="{140C41BD-6C66-416D-8AD3-65A410D3D7B7}" srcOrd="2" destOrd="0" presId="urn:microsoft.com/office/officeart/2005/8/layout/cycle8"/>
    <dgm:cxn modelId="{23C702B6-B694-4542-976B-DF8889F3D366}" type="presParOf" srcId="{74431B1F-E8EB-49AC-9870-13F6E1F516BC}" destId="{2A435711-5ED3-4E22-91E9-CD3ADEBC39BD}" srcOrd="3" destOrd="0" presId="urn:microsoft.com/office/officeart/2005/8/layout/cycle8"/>
    <dgm:cxn modelId="{9C42C045-FD98-4804-BF14-1B3A99473E20}" type="presParOf" srcId="{74431B1F-E8EB-49AC-9870-13F6E1F516BC}" destId="{B0C051CB-7A44-4CAB-B171-95AFD8B18EB9}" srcOrd="4" destOrd="0" presId="urn:microsoft.com/office/officeart/2005/8/layout/cycle8"/>
    <dgm:cxn modelId="{459748DE-6ED5-4F37-913E-D0E485F16579}" type="presParOf" srcId="{74431B1F-E8EB-49AC-9870-13F6E1F516BC}" destId="{4CE357CA-0AAD-4E63-811E-ECB8AE4D95DD}" srcOrd="5" destOrd="0" presId="urn:microsoft.com/office/officeart/2005/8/layout/cycle8"/>
    <dgm:cxn modelId="{B2CB845D-E74B-487D-A5DD-CA8DA43576D8}" type="presParOf" srcId="{74431B1F-E8EB-49AC-9870-13F6E1F516BC}" destId="{39BB32AE-823E-43C1-9638-FC3D084AD6CA}" srcOrd="6" destOrd="0" presId="urn:microsoft.com/office/officeart/2005/8/layout/cycle8"/>
    <dgm:cxn modelId="{D5E6D57E-FBEE-4ABB-B0B0-8B064DB84B96}" type="presParOf" srcId="{74431B1F-E8EB-49AC-9870-13F6E1F516BC}" destId="{0EDA0842-7430-41A5-AB44-E8C4AF91C06B}" srcOrd="7" destOrd="0" presId="urn:microsoft.com/office/officeart/2005/8/layout/cycle8"/>
    <dgm:cxn modelId="{F9FDD328-7E00-433B-B01D-CBB104C36421}" type="presParOf" srcId="{74431B1F-E8EB-49AC-9870-13F6E1F516BC}" destId="{F1BEB836-1D4F-40D8-9A6E-AFE7B5388216}" srcOrd="8" destOrd="0" presId="urn:microsoft.com/office/officeart/2005/8/layout/cycle8"/>
    <dgm:cxn modelId="{252386FB-9F3D-4570-BA60-C9AFBD30F21D}" type="presParOf" srcId="{74431B1F-E8EB-49AC-9870-13F6E1F516BC}" destId="{86078FD2-3FC4-4763-925C-15D163C42610}" srcOrd="9" destOrd="0" presId="urn:microsoft.com/office/officeart/2005/8/layout/cycle8"/>
    <dgm:cxn modelId="{B10858C8-6AA6-4013-8E3D-FC3AF35EDACC}" type="presParOf" srcId="{74431B1F-E8EB-49AC-9870-13F6E1F516BC}" destId="{10566824-42CB-4232-A5D9-FB4CCFBEA504}" srcOrd="10" destOrd="0" presId="urn:microsoft.com/office/officeart/2005/8/layout/cycle8"/>
    <dgm:cxn modelId="{270A328D-F7DA-406E-9FAB-00CBEE72461B}" type="presParOf" srcId="{74431B1F-E8EB-49AC-9870-13F6E1F516BC}" destId="{52EC6612-C41B-4D97-885F-B9ED31F88B5C}" srcOrd="11" destOrd="0" presId="urn:microsoft.com/office/officeart/2005/8/layout/cycle8"/>
    <dgm:cxn modelId="{0595C887-2FBF-47CE-ABC4-857903EF97D6}" type="presParOf" srcId="{74431B1F-E8EB-49AC-9870-13F6E1F516BC}" destId="{CB8099ED-FD82-49C3-A386-0ECA8F73718C}" srcOrd="12" destOrd="0" presId="urn:microsoft.com/office/officeart/2005/8/layout/cycle8"/>
    <dgm:cxn modelId="{0A2C363A-895A-4476-BDE0-CBAF43384498}" type="presParOf" srcId="{74431B1F-E8EB-49AC-9870-13F6E1F516BC}" destId="{2A0F75BE-4E03-4B08-8A0A-2D908D9A20D6}" srcOrd="13" destOrd="0" presId="urn:microsoft.com/office/officeart/2005/8/layout/cycle8"/>
    <dgm:cxn modelId="{0EFA31E3-1140-477D-9BE4-664E45BB41F2}" type="presParOf" srcId="{74431B1F-E8EB-49AC-9870-13F6E1F516BC}" destId="{25A06547-B544-4892-BF91-73E76BCC0F0D}" srcOrd="14" destOrd="0" presId="urn:microsoft.com/office/officeart/2005/8/layout/cycle8"/>
    <dgm:cxn modelId="{2DC20D32-007F-4D90-A62B-03A3AF67B1B1}" type="presParOf" srcId="{74431B1F-E8EB-49AC-9870-13F6E1F516BC}" destId="{6EFA4165-9322-4B79-8F85-28409318C61A}" srcOrd="15" destOrd="0" presId="urn:microsoft.com/office/officeart/2005/8/layout/cycle8"/>
    <dgm:cxn modelId="{50E478AF-18EA-46F4-AC26-204CC4521200}" type="presParOf" srcId="{74431B1F-E8EB-49AC-9870-13F6E1F516BC}" destId="{BD998BBE-88C8-4F61-82EB-0F3BE1C86337}" srcOrd="16" destOrd="0" presId="urn:microsoft.com/office/officeart/2005/8/layout/cycle8"/>
    <dgm:cxn modelId="{63F3B038-5AC4-44BA-AA2B-8396A997E3BF}" type="presParOf" srcId="{74431B1F-E8EB-49AC-9870-13F6E1F516BC}" destId="{3A1FC5B8-5732-4EFD-9BEE-67B11D087404}" srcOrd="17" destOrd="0" presId="urn:microsoft.com/office/officeart/2005/8/layout/cycle8"/>
    <dgm:cxn modelId="{C3B5242C-412A-4955-A69D-45EF5D92E4D5}" type="presParOf" srcId="{74431B1F-E8EB-49AC-9870-13F6E1F516BC}" destId="{9677D295-76A3-4E02-AE91-DC0E5C72C05E}" srcOrd="18" destOrd="0" presId="urn:microsoft.com/office/officeart/2005/8/layout/cycle8"/>
    <dgm:cxn modelId="{31983CA5-9BDC-4299-B721-AEC787F96DB5}" type="presParOf" srcId="{74431B1F-E8EB-49AC-9870-13F6E1F516BC}" destId="{2ECDFB42-2B04-41E0-9B7E-C8AF23A1695B}"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03EAF-1DAD-4722-B3A3-4E72575D47C7}" type="doc">
      <dgm:prSet loTypeId="urn:microsoft.com/office/officeart/2005/8/layout/cycle8" loCatId="cycle" qsTypeId="urn:microsoft.com/office/officeart/2005/8/quickstyle/simple2" qsCatId="simple" csTypeId="urn:microsoft.com/office/officeart/2005/8/colors/accent0_2" csCatId="mainScheme" phldr="1"/>
      <dgm:spPr/>
      <dgm:t>
        <a:bodyPr/>
        <a:lstStyle/>
        <a:p>
          <a:endParaRPr lang="en-US"/>
        </a:p>
      </dgm:t>
    </dgm:pt>
    <dgm:pt modelId="{F889AC00-DE09-4D9D-AE6F-ADA3FB10A467}">
      <dgm:prSet phldrT="[Text]" custT="1"/>
      <dgm:spPr>
        <a:xfrm>
          <a:off x="751811" y="180598"/>
          <a:ext cx="2531455" cy="2531455"/>
        </a:xfrm>
        <a:solidFill>
          <a:srgbClr val="FFFFFF">
            <a:hueOff val="0"/>
            <a:satOff val="0"/>
            <a:lumOff val="0"/>
            <a:alphaOff val="0"/>
          </a:srgbClr>
        </a:solidFill>
        <a:ln w="38100" cap="flat" cmpd="sng" algn="ctr">
          <a:solidFill>
            <a:srgbClr val="7FBA00">
              <a:shade val="80000"/>
              <a:hueOff val="0"/>
              <a:satOff val="0"/>
              <a:lumOff val="0"/>
              <a:alphaOff val="0"/>
            </a:srgbClr>
          </a:solidFill>
          <a:prstDash val="solid"/>
        </a:ln>
        <a:effectLst>
          <a:outerShdw blurRad="40000" dist="20000" dir="5400000" rotWithShape="0">
            <a:srgbClr val="000000">
              <a:alpha val="38000"/>
            </a:srgbClr>
          </a:outerShdw>
        </a:effectLst>
      </dgm:spPr>
      <dgm:t>
        <a:bodyPr lIns="0" tIns="0" rIns="0" bIns="0"/>
        <a:lstStyle/>
        <a:p>
          <a:r>
            <a:rPr lang="en-US" sz="2000" dirty="0">
              <a:solidFill>
                <a:srgbClr val="7FBA00">
                  <a:hueOff val="0"/>
                  <a:satOff val="0"/>
                  <a:lumOff val="0"/>
                  <a:alphaOff val="0"/>
                </a:srgbClr>
              </a:solidFill>
              <a:latin typeface="Segoe UI"/>
              <a:ea typeface="+mn-ea"/>
              <a:cs typeface="+mn-cs"/>
            </a:rPr>
            <a:t>Explore</a:t>
          </a:r>
          <a:endParaRPr lang="en-US" sz="1600" dirty="0">
            <a:solidFill>
              <a:srgbClr val="7FBA00">
                <a:hueOff val="0"/>
                <a:satOff val="0"/>
                <a:lumOff val="0"/>
                <a:alphaOff val="0"/>
              </a:srgbClr>
            </a:solidFill>
            <a:latin typeface="Segoe UI"/>
            <a:ea typeface="+mn-ea"/>
            <a:cs typeface="+mn-cs"/>
          </a:endParaRPr>
        </a:p>
      </dgm:t>
    </dgm:pt>
    <dgm:pt modelId="{81877BD2-AB26-4A77-85E3-5C2FB3B9C467}" type="parTrans" cxnId="{FB82497C-EAFA-41FE-9B64-28A3CF19FB8B}">
      <dgm:prSet/>
      <dgm:spPr/>
      <dgm:t>
        <a:bodyPr/>
        <a:lstStyle/>
        <a:p>
          <a:endParaRPr lang="en-US"/>
        </a:p>
      </dgm:t>
    </dgm:pt>
    <dgm:pt modelId="{47C4B794-891E-43EC-8B34-346D9EA9C6FA}" type="sibTrans" cxnId="{FB82497C-EAFA-41FE-9B64-28A3CF19FB8B}">
      <dgm:prSet/>
      <dgm:spPr/>
      <dgm:t>
        <a:bodyPr/>
        <a:lstStyle/>
        <a:p>
          <a:endParaRPr lang="en-US"/>
        </a:p>
      </dgm:t>
    </dgm:pt>
    <dgm:pt modelId="{5644689A-FBAB-4561-B25B-CED994A41C23}">
      <dgm:prSet custT="1"/>
      <dgm:spPr>
        <a:xfrm>
          <a:off x="751811" y="265583"/>
          <a:ext cx="2531455" cy="2531455"/>
        </a:xfrm>
        <a:solidFill>
          <a:srgbClr val="FFFFFF">
            <a:hueOff val="0"/>
            <a:satOff val="0"/>
            <a:lumOff val="0"/>
            <a:alphaOff val="0"/>
          </a:srgbClr>
        </a:solidFill>
        <a:ln w="38100" cap="flat" cmpd="sng" algn="ctr">
          <a:solidFill>
            <a:schemeClr val="accent1"/>
          </a:solidFill>
          <a:prstDash val="solid"/>
        </a:ln>
        <a:effectLst>
          <a:outerShdw blurRad="40000" dist="20000" dir="5400000" rotWithShape="0">
            <a:srgbClr val="000000">
              <a:alpha val="38000"/>
            </a:srgbClr>
          </a:outerShdw>
        </a:effectLst>
      </dgm:spPr>
      <dgm:t>
        <a:bodyPr lIns="0" tIns="0" rIns="0" bIns="0"/>
        <a:lstStyle/>
        <a:p>
          <a:r>
            <a:rPr lang="en-US" sz="2000" dirty="0">
              <a:solidFill>
                <a:schemeClr val="accent1"/>
              </a:solidFill>
              <a:latin typeface="Segoe UI"/>
              <a:ea typeface="+mn-ea"/>
              <a:cs typeface="+mn-cs"/>
            </a:rPr>
            <a:t>Log</a:t>
          </a:r>
          <a:endParaRPr lang="en-US" sz="1600" dirty="0">
            <a:solidFill>
              <a:schemeClr val="accent1"/>
            </a:solidFill>
            <a:latin typeface="Segoe UI"/>
            <a:ea typeface="+mn-ea"/>
            <a:cs typeface="+mn-cs"/>
          </a:endParaRPr>
        </a:p>
      </dgm:t>
    </dgm:pt>
    <dgm:pt modelId="{73240882-1CFF-4669-9D27-2A0EE469F666}" type="parTrans" cxnId="{5E117488-68DE-4F30-9CDE-56E57E815BD6}">
      <dgm:prSet/>
      <dgm:spPr/>
      <dgm:t>
        <a:bodyPr/>
        <a:lstStyle/>
        <a:p>
          <a:endParaRPr lang="en-US"/>
        </a:p>
      </dgm:t>
    </dgm:pt>
    <dgm:pt modelId="{BC8E5E8F-19F9-4BAF-8BD0-31170BC8DA6E}" type="sibTrans" cxnId="{5E117488-68DE-4F30-9CDE-56E57E815BD6}">
      <dgm:prSet/>
      <dgm:spPr/>
      <dgm:t>
        <a:bodyPr/>
        <a:lstStyle/>
        <a:p>
          <a:endParaRPr lang="en-US"/>
        </a:p>
      </dgm:t>
    </dgm:pt>
    <dgm:pt modelId="{7658B82C-2334-40B4-B858-FD84B0720115}">
      <dgm:prSet phldrT="[Text]" custT="1"/>
      <dgm:spPr>
        <a:xfrm>
          <a:off x="666827" y="180598"/>
          <a:ext cx="2531455" cy="2531455"/>
        </a:xfrm>
        <a:solidFill>
          <a:srgbClr val="FFFFFF">
            <a:hueOff val="0"/>
            <a:satOff val="0"/>
            <a:lumOff val="0"/>
            <a:alphaOff val="0"/>
          </a:srgbClr>
        </a:solidFill>
        <a:ln w="38100" cap="flat" cmpd="sng" algn="ctr">
          <a:solidFill>
            <a:schemeClr val="tx1"/>
          </a:solidFill>
          <a:prstDash val="solid"/>
        </a:ln>
        <a:effectLst>
          <a:outerShdw blurRad="40000" dist="20000" dir="5400000" rotWithShape="0">
            <a:srgbClr val="000000">
              <a:alpha val="38000"/>
            </a:srgbClr>
          </a:outerShdw>
        </a:effectLst>
      </dgm:spPr>
      <dgm:t>
        <a:bodyPr lIns="0" tIns="0" rIns="0" bIns="0"/>
        <a:lstStyle/>
        <a:p>
          <a:r>
            <a:rPr lang="en-US" sz="2000" dirty="0">
              <a:solidFill>
                <a:schemeClr val="tx1"/>
              </a:solidFill>
              <a:latin typeface="Segoe UI"/>
              <a:ea typeface="+mn-ea"/>
              <a:cs typeface="+mn-cs"/>
            </a:rPr>
            <a:t>Deploy</a:t>
          </a:r>
        </a:p>
      </dgm:t>
    </dgm:pt>
    <dgm:pt modelId="{A1B8D406-6CBE-49ED-912C-CB03E4D5AA83}" type="sibTrans" cxnId="{588278E3-41B7-4470-B45B-1D56AABF218B}">
      <dgm:prSet/>
      <dgm:spPr/>
      <dgm:t>
        <a:bodyPr/>
        <a:lstStyle/>
        <a:p>
          <a:endParaRPr lang="en-US"/>
        </a:p>
      </dgm:t>
    </dgm:pt>
    <dgm:pt modelId="{6D3A2644-AA6F-458A-AF02-0F504EB9239D}" type="parTrans" cxnId="{588278E3-41B7-4470-B45B-1D56AABF218B}">
      <dgm:prSet/>
      <dgm:spPr/>
      <dgm:t>
        <a:bodyPr/>
        <a:lstStyle/>
        <a:p>
          <a:endParaRPr lang="en-US"/>
        </a:p>
      </dgm:t>
    </dgm:pt>
    <dgm:pt modelId="{047CC698-B81D-4D46-A542-C15B65206B52}">
      <dgm:prSet custT="1"/>
      <dgm:spPr>
        <a:xfrm>
          <a:off x="666827" y="265583"/>
          <a:ext cx="2531455" cy="2531455"/>
        </a:xfrm>
        <a:solidFill>
          <a:srgbClr val="FFFFFF">
            <a:hueOff val="0"/>
            <a:satOff val="0"/>
            <a:lumOff val="0"/>
            <a:alphaOff val="0"/>
          </a:srgbClr>
        </a:solidFill>
        <a:ln w="38100" cap="flat" cmpd="sng" algn="ctr">
          <a:solidFill>
            <a:srgbClr val="FF0000"/>
          </a:solidFill>
          <a:prstDash val="solid"/>
        </a:ln>
        <a:effectLst>
          <a:outerShdw blurRad="40000" dist="20000" dir="5400000" rotWithShape="0">
            <a:srgbClr val="000000">
              <a:alpha val="38000"/>
            </a:srgbClr>
          </a:outerShdw>
        </a:effectLst>
      </dgm:spPr>
      <dgm:t>
        <a:bodyPr lIns="0" tIns="0" rIns="0" bIns="0"/>
        <a:lstStyle/>
        <a:p>
          <a:r>
            <a:rPr lang="en-US" sz="2000" dirty="0">
              <a:solidFill>
                <a:srgbClr val="FF0000"/>
              </a:solidFill>
              <a:latin typeface="Segoe UI"/>
              <a:ea typeface="+mn-ea"/>
              <a:cs typeface="+mn-cs"/>
            </a:rPr>
            <a:t>Learn</a:t>
          </a:r>
          <a:endParaRPr lang="en-US" sz="1600" dirty="0">
            <a:solidFill>
              <a:srgbClr val="FF0000"/>
            </a:solidFill>
            <a:latin typeface="Segoe UI"/>
            <a:ea typeface="+mn-ea"/>
            <a:cs typeface="+mn-cs"/>
          </a:endParaRPr>
        </a:p>
      </dgm:t>
    </dgm:pt>
    <dgm:pt modelId="{594C0FD4-590A-4AC5-9AF6-A1214F03E571}" type="sibTrans" cxnId="{91C716AD-9A54-478C-BF53-A708293F009A}">
      <dgm:prSet/>
      <dgm:spPr/>
      <dgm:t>
        <a:bodyPr/>
        <a:lstStyle/>
        <a:p>
          <a:endParaRPr lang="en-US"/>
        </a:p>
      </dgm:t>
    </dgm:pt>
    <dgm:pt modelId="{84A14D1F-26BF-490C-87D8-BA1077CA4ACA}" type="parTrans" cxnId="{91C716AD-9A54-478C-BF53-A708293F009A}">
      <dgm:prSet/>
      <dgm:spPr/>
      <dgm:t>
        <a:bodyPr/>
        <a:lstStyle/>
        <a:p>
          <a:endParaRPr lang="en-US"/>
        </a:p>
      </dgm:t>
    </dgm:pt>
    <dgm:pt modelId="{74431B1F-E8EB-49AC-9870-13F6E1F516BC}" type="pres">
      <dgm:prSet presAssocID="{1B803EAF-1DAD-4722-B3A3-4E72575D47C7}" presName="compositeShape" presStyleCnt="0">
        <dgm:presLayoutVars>
          <dgm:chMax val="7"/>
          <dgm:dir/>
          <dgm:resizeHandles val="exact"/>
        </dgm:presLayoutVars>
      </dgm:prSet>
      <dgm:spPr/>
    </dgm:pt>
    <dgm:pt modelId="{F1CB7907-07C1-4969-A5B9-1A937EB68E41}" type="pres">
      <dgm:prSet presAssocID="{1B803EAF-1DAD-4722-B3A3-4E72575D47C7}" presName="wedge1" presStyleLbl="node1" presStyleIdx="0" presStyleCnt="4"/>
      <dgm:spPr>
        <a:prstGeom prst="pie">
          <a:avLst>
            <a:gd name="adj1" fmla="val 16200000"/>
            <a:gd name="adj2" fmla="val 0"/>
          </a:avLst>
        </a:prstGeom>
      </dgm:spPr>
    </dgm:pt>
    <dgm:pt modelId="{AFD96F97-1240-4CFA-B0A0-2BEE59C4FC17}" type="pres">
      <dgm:prSet presAssocID="{1B803EAF-1DAD-4722-B3A3-4E72575D47C7}" presName="dummy1a" presStyleCnt="0"/>
      <dgm:spPr/>
    </dgm:pt>
    <dgm:pt modelId="{140C41BD-6C66-416D-8AD3-65A410D3D7B7}" type="pres">
      <dgm:prSet presAssocID="{1B803EAF-1DAD-4722-B3A3-4E72575D47C7}" presName="dummy1b" presStyleCnt="0"/>
      <dgm:spPr/>
    </dgm:pt>
    <dgm:pt modelId="{2A435711-5ED3-4E22-91E9-CD3ADEBC39BD}" type="pres">
      <dgm:prSet presAssocID="{1B803EAF-1DAD-4722-B3A3-4E72575D47C7}" presName="wedge1Tx" presStyleLbl="node1" presStyleIdx="0" presStyleCnt="4">
        <dgm:presLayoutVars>
          <dgm:chMax val="0"/>
          <dgm:chPref val="0"/>
          <dgm:bulletEnabled val="1"/>
        </dgm:presLayoutVars>
      </dgm:prSet>
      <dgm:spPr/>
    </dgm:pt>
    <dgm:pt modelId="{B0C051CB-7A44-4CAB-B171-95AFD8B18EB9}" type="pres">
      <dgm:prSet presAssocID="{1B803EAF-1DAD-4722-B3A3-4E72575D47C7}" presName="wedge2" presStyleLbl="node1" presStyleIdx="1" presStyleCnt="4"/>
      <dgm:spPr>
        <a:prstGeom prst="pie">
          <a:avLst>
            <a:gd name="adj1" fmla="val 0"/>
            <a:gd name="adj2" fmla="val 5400000"/>
          </a:avLst>
        </a:prstGeom>
      </dgm:spPr>
    </dgm:pt>
    <dgm:pt modelId="{4CE357CA-0AAD-4E63-811E-ECB8AE4D95DD}" type="pres">
      <dgm:prSet presAssocID="{1B803EAF-1DAD-4722-B3A3-4E72575D47C7}" presName="dummy2a" presStyleCnt="0"/>
      <dgm:spPr/>
    </dgm:pt>
    <dgm:pt modelId="{39BB32AE-823E-43C1-9638-FC3D084AD6CA}" type="pres">
      <dgm:prSet presAssocID="{1B803EAF-1DAD-4722-B3A3-4E72575D47C7}" presName="dummy2b" presStyleCnt="0"/>
      <dgm:spPr/>
    </dgm:pt>
    <dgm:pt modelId="{0EDA0842-7430-41A5-AB44-E8C4AF91C06B}" type="pres">
      <dgm:prSet presAssocID="{1B803EAF-1DAD-4722-B3A3-4E72575D47C7}" presName="wedge2Tx" presStyleLbl="node1" presStyleIdx="1" presStyleCnt="4">
        <dgm:presLayoutVars>
          <dgm:chMax val="0"/>
          <dgm:chPref val="0"/>
          <dgm:bulletEnabled val="1"/>
        </dgm:presLayoutVars>
      </dgm:prSet>
      <dgm:spPr/>
    </dgm:pt>
    <dgm:pt modelId="{F1BEB836-1D4F-40D8-9A6E-AFE7B5388216}" type="pres">
      <dgm:prSet presAssocID="{1B803EAF-1DAD-4722-B3A3-4E72575D47C7}" presName="wedge3" presStyleLbl="node1" presStyleIdx="2" presStyleCnt="4"/>
      <dgm:spPr>
        <a:prstGeom prst="pie">
          <a:avLst>
            <a:gd name="adj1" fmla="val 5400000"/>
            <a:gd name="adj2" fmla="val 10800000"/>
          </a:avLst>
        </a:prstGeom>
      </dgm:spPr>
    </dgm:pt>
    <dgm:pt modelId="{86078FD2-3FC4-4763-925C-15D163C42610}" type="pres">
      <dgm:prSet presAssocID="{1B803EAF-1DAD-4722-B3A3-4E72575D47C7}" presName="dummy3a" presStyleCnt="0"/>
      <dgm:spPr/>
    </dgm:pt>
    <dgm:pt modelId="{10566824-42CB-4232-A5D9-FB4CCFBEA504}" type="pres">
      <dgm:prSet presAssocID="{1B803EAF-1DAD-4722-B3A3-4E72575D47C7}" presName="dummy3b" presStyleCnt="0"/>
      <dgm:spPr/>
    </dgm:pt>
    <dgm:pt modelId="{52EC6612-C41B-4D97-885F-B9ED31F88B5C}" type="pres">
      <dgm:prSet presAssocID="{1B803EAF-1DAD-4722-B3A3-4E72575D47C7}" presName="wedge3Tx" presStyleLbl="node1" presStyleIdx="2" presStyleCnt="4">
        <dgm:presLayoutVars>
          <dgm:chMax val="0"/>
          <dgm:chPref val="0"/>
          <dgm:bulletEnabled val="1"/>
        </dgm:presLayoutVars>
      </dgm:prSet>
      <dgm:spPr/>
    </dgm:pt>
    <dgm:pt modelId="{CB8099ED-FD82-49C3-A386-0ECA8F73718C}" type="pres">
      <dgm:prSet presAssocID="{1B803EAF-1DAD-4722-B3A3-4E72575D47C7}" presName="wedge4" presStyleLbl="node1" presStyleIdx="3" presStyleCnt="4"/>
      <dgm:spPr>
        <a:prstGeom prst="pie">
          <a:avLst>
            <a:gd name="adj1" fmla="val 10800000"/>
            <a:gd name="adj2" fmla="val 16200000"/>
          </a:avLst>
        </a:prstGeom>
      </dgm:spPr>
    </dgm:pt>
    <dgm:pt modelId="{2A0F75BE-4E03-4B08-8A0A-2D908D9A20D6}" type="pres">
      <dgm:prSet presAssocID="{1B803EAF-1DAD-4722-B3A3-4E72575D47C7}" presName="dummy4a" presStyleCnt="0"/>
      <dgm:spPr/>
    </dgm:pt>
    <dgm:pt modelId="{25A06547-B544-4892-BF91-73E76BCC0F0D}" type="pres">
      <dgm:prSet presAssocID="{1B803EAF-1DAD-4722-B3A3-4E72575D47C7}" presName="dummy4b" presStyleCnt="0"/>
      <dgm:spPr/>
    </dgm:pt>
    <dgm:pt modelId="{6EFA4165-9322-4B79-8F85-28409318C61A}" type="pres">
      <dgm:prSet presAssocID="{1B803EAF-1DAD-4722-B3A3-4E72575D47C7}" presName="wedge4Tx" presStyleLbl="node1" presStyleIdx="3" presStyleCnt="4">
        <dgm:presLayoutVars>
          <dgm:chMax val="0"/>
          <dgm:chPref val="0"/>
          <dgm:bulletEnabled val="1"/>
        </dgm:presLayoutVars>
      </dgm:prSet>
      <dgm:spPr/>
    </dgm:pt>
    <dgm:pt modelId="{BD998BBE-88C8-4F61-82EB-0F3BE1C86337}" type="pres">
      <dgm:prSet presAssocID="{47C4B794-891E-43EC-8B34-346D9EA9C6FA}" presName="arrowWedge1" presStyleLbl="fgSibTrans2D1" presStyleIdx="0" presStyleCnt="4"/>
      <dgm:spPr>
        <a:xfrm>
          <a:off x="595102" y="23889"/>
          <a:ext cx="2844874" cy="2844874"/>
        </a:xfrm>
        <a:prstGeom prst="circularArrow">
          <a:avLst>
            <a:gd name="adj1" fmla="val 5085"/>
            <a:gd name="adj2" fmla="val 327528"/>
            <a:gd name="adj3" fmla="val 21272472"/>
            <a:gd name="adj4" fmla="val 16200000"/>
            <a:gd name="adj5" fmla="val 5932"/>
          </a:avLst>
        </a:prstGeom>
        <a:solidFill>
          <a:srgbClr val="7FBA00"/>
        </a:solidFill>
        <a:ln>
          <a:noFill/>
        </a:ln>
        <a:effectLst>
          <a:outerShdw blurRad="40000" dist="20000" dir="5400000" rotWithShape="0">
            <a:srgbClr val="000000">
              <a:alpha val="38000"/>
            </a:srgbClr>
          </a:outerShdw>
        </a:effectLst>
      </dgm:spPr>
    </dgm:pt>
    <dgm:pt modelId="{3A1FC5B8-5732-4EFD-9BEE-67B11D087404}" type="pres">
      <dgm:prSet presAssocID="{BC8E5E8F-19F9-4BAF-8BD0-31170BC8DA6E}" presName="arrowWedge2" presStyleLbl="fgSibTrans2D1" presStyleIdx="1" presStyleCnt="4"/>
      <dgm:spPr>
        <a:xfrm>
          <a:off x="595102" y="108874"/>
          <a:ext cx="2844874" cy="2844874"/>
        </a:xfrm>
        <a:prstGeom prst="circularArrow">
          <a:avLst>
            <a:gd name="adj1" fmla="val 5085"/>
            <a:gd name="adj2" fmla="val 327528"/>
            <a:gd name="adj3" fmla="val 5072472"/>
            <a:gd name="adj4" fmla="val 0"/>
            <a:gd name="adj5" fmla="val 5932"/>
          </a:avLst>
        </a:prstGeom>
        <a:solidFill>
          <a:schemeClr val="accent1"/>
        </a:solidFill>
        <a:ln>
          <a:noFill/>
        </a:ln>
        <a:effectLst>
          <a:outerShdw blurRad="40000" dist="20000" dir="5400000" rotWithShape="0">
            <a:srgbClr val="000000">
              <a:alpha val="38000"/>
            </a:srgbClr>
          </a:outerShdw>
        </a:effectLst>
      </dgm:spPr>
    </dgm:pt>
    <dgm:pt modelId="{9677D295-76A3-4E02-AE91-DC0E5C72C05E}" type="pres">
      <dgm:prSet presAssocID="{594C0FD4-590A-4AC5-9AF6-A1214F03E571}" presName="arrowWedge3" presStyleLbl="fgSibTrans2D1" presStyleIdx="2" presStyleCnt="4"/>
      <dgm:spPr>
        <a:xfrm>
          <a:off x="510118" y="108874"/>
          <a:ext cx="2844874" cy="2844874"/>
        </a:xfrm>
        <a:prstGeom prst="circularArrow">
          <a:avLst>
            <a:gd name="adj1" fmla="val 5085"/>
            <a:gd name="adj2" fmla="val 327528"/>
            <a:gd name="adj3" fmla="val 10472472"/>
            <a:gd name="adj4" fmla="val 5400000"/>
            <a:gd name="adj5" fmla="val 5932"/>
          </a:avLst>
        </a:prstGeom>
        <a:solidFill>
          <a:srgbClr val="FF0000"/>
        </a:solidFill>
        <a:ln>
          <a:noFill/>
        </a:ln>
        <a:effectLst>
          <a:outerShdw blurRad="40000" dist="20000" dir="5400000" rotWithShape="0">
            <a:srgbClr val="000000">
              <a:alpha val="38000"/>
            </a:srgbClr>
          </a:outerShdw>
        </a:effectLst>
      </dgm:spPr>
    </dgm:pt>
    <dgm:pt modelId="{2ECDFB42-2B04-41E0-9B7E-C8AF23A1695B}" type="pres">
      <dgm:prSet presAssocID="{A1B8D406-6CBE-49ED-912C-CB03E4D5AA83}" presName="arrowWedge4" presStyleLbl="fgSibTrans2D1" presStyleIdx="3" presStyleCnt="4"/>
      <dgm:spPr>
        <a:xfrm>
          <a:off x="510118" y="23889"/>
          <a:ext cx="2844874" cy="2844874"/>
        </a:xfrm>
        <a:prstGeom prst="circularArrow">
          <a:avLst>
            <a:gd name="adj1" fmla="val 5085"/>
            <a:gd name="adj2" fmla="val 327528"/>
            <a:gd name="adj3" fmla="val 15872472"/>
            <a:gd name="adj4" fmla="val 10800000"/>
            <a:gd name="adj5" fmla="val 5932"/>
          </a:avLst>
        </a:prstGeom>
        <a:solidFill>
          <a:schemeClr val="tx1"/>
        </a:solidFill>
        <a:ln>
          <a:solidFill>
            <a:schemeClr val="tx1"/>
          </a:solidFill>
        </a:ln>
        <a:effectLst>
          <a:outerShdw blurRad="40000" dist="20000" dir="5400000" rotWithShape="0">
            <a:srgbClr val="000000">
              <a:alpha val="38000"/>
            </a:srgbClr>
          </a:outerShdw>
        </a:effectLst>
      </dgm:spPr>
    </dgm:pt>
  </dgm:ptLst>
  <dgm:cxnLst>
    <dgm:cxn modelId="{54E431D1-F025-408B-855B-8F263B439A76}" type="presOf" srcId="{7658B82C-2334-40B4-B858-FD84B0720115}" destId="{CB8099ED-FD82-49C3-A386-0ECA8F73718C}" srcOrd="0" destOrd="0" presId="urn:microsoft.com/office/officeart/2005/8/layout/cycle8"/>
    <dgm:cxn modelId="{E8AA108E-CE24-4898-B853-B13C8BF1784A}" type="presOf" srcId="{047CC698-B81D-4D46-A542-C15B65206B52}" destId="{F1BEB836-1D4F-40D8-9A6E-AFE7B5388216}" srcOrd="0" destOrd="0" presId="urn:microsoft.com/office/officeart/2005/8/layout/cycle8"/>
    <dgm:cxn modelId="{6BB4F880-95E5-4D3F-A675-1F4976F809D6}" type="presOf" srcId="{5644689A-FBAB-4561-B25B-CED994A41C23}" destId="{B0C051CB-7A44-4CAB-B171-95AFD8B18EB9}" srcOrd="0" destOrd="0" presId="urn:microsoft.com/office/officeart/2005/8/layout/cycle8"/>
    <dgm:cxn modelId="{588278E3-41B7-4470-B45B-1D56AABF218B}" srcId="{1B803EAF-1DAD-4722-B3A3-4E72575D47C7}" destId="{7658B82C-2334-40B4-B858-FD84B0720115}" srcOrd="3" destOrd="0" parTransId="{6D3A2644-AA6F-458A-AF02-0F504EB9239D}" sibTransId="{A1B8D406-6CBE-49ED-912C-CB03E4D5AA83}"/>
    <dgm:cxn modelId="{F322B24C-C708-4BDF-A9E6-1AD4B1270998}" type="presOf" srcId="{1B803EAF-1DAD-4722-B3A3-4E72575D47C7}" destId="{74431B1F-E8EB-49AC-9870-13F6E1F516BC}" srcOrd="0" destOrd="0" presId="urn:microsoft.com/office/officeart/2005/8/layout/cycle8"/>
    <dgm:cxn modelId="{91C716AD-9A54-478C-BF53-A708293F009A}" srcId="{1B803EAF-1DAD-4722-B3A3-4E72575D47C7}" destId="{047CC698-B81D-4D46-A542-C15B65206B52}" srcOrd="2" destOrd="0" parTransId="{84A14D1F-26BF-490C-87D8-BA1077CA4ACA}" sibTransId="{594C0FD4-590A-4AC5-9AF6-A1214F03E571}"/>
    <dgm:cxn modelId="{9528146E-B432-4F54-A61D-97BAE761B783}" type="presOf" srcId="{F889AC00-DE09-4D9D-AE6F-ADA3FB10A467}" destId="{2A435711-5ED3-4E22-91E9-CD3ADEBC39BD}" srcOrd="1" destOrd="0" presId="urn:microsoft.com/office/officeart/2005/8/layout/cycle8"/>
    <dgm:cxn modelId="{A2352D7F-C497-40F1-AB21-FE599B7FBBBE}" type="presOf" srcId="{F889AC00-DE09-4D9D-AE6F-ADA3FB10A467}" destId="{F1CB7907-07C1-4969-A5B9-1A937EB68E41}" srcOrd="0" destOrd="0" presId="urn:microsoft.com/office/officeart/2005/8/layout/cycle8"/>
    <dgm:cxn modelId="{EEFC3ABA-BB0A-4A83-8C0E-5A32AFA75B56}" type="presOf" srcId="{7658B82C-2334-40B4-B858-FD84B0720115}" destId="{6EFA4165-9322-4B79-8F85-28409318C61A}" srcOrd="1" destOrd="0" presId="urn:microsoft.com/office/officeart/2005/8/layout/cycle8"/>
    <dgm:cxn modelId="{4033CDC3-50B9-40BE-960A-6D31A9968C80}" type="presOf" srcId="{5644689A-FBAB-4561-B25B-CED994A41C23}" destId="{0EDA0842-7430-41A5-AB44-E8C4AF91C06B}" srcOrd="1" destOrd="0" presId="urn:microsoft.com/office/officeart/2005/8/layout/cycle8"/>
    <dgm:cxn modelId="{5E117488-68DE-4F30-9CDE-56E57E815BD6}" srcId="{1B803EAF-1DAD-4722-B3A3-4E72575D47C7}" destId="{5644689A-FBAB-4561-B25B-CED994A41C23}" srcOrd="1" destOrd="0" parTransId="{73240882-1CFF-4669-9D27-2A0EE469F666}" sibTransId="{BC8E5E8F-19F9-4BAF-8BD0-31170BC8DA6E}"/>
    <dgm:cxn modelId="{FB82497C-EAFA-41FE-9B64-28A3CF19FB8B}" srcId="{1B803EAF-1DAD-4722-B3A3-4E72575D47C7}" destId="{F889AC00-DE09-4D9D-AE6F-ADA3FB10A467}" srcOrd="0" destOrd="0" parTransId="{81877BD2-AB26-4A77-85E3-5C2FB3B9C467}" sibTransId="{47C4B794-891E-43EC-8B34-346D9EA9C6FA}"/>
    <dgm:cxn modelId="{B9A9EB70-C54C-41B6-971F-7CA2714EDC00}" type="presOf" srcId="{047CC698-B81D-4D46-A542-C15B65206B52}" destId="{52EC6612-C41B-4D97-885F-B9ED31F88B5C}" srcOrd="1" destOrd="0" presId="urn:microsoft.com/office/officeart/2005/8/layout/cycle8"/>
    <dgm:cxn modelId="{F3B6A889-69F6-4090-B35E-E48D698AE235}" type="presParOf" srcId="{74431B1F-E8EB-49AC-9870-13F6E1F516BC}" destId="{F1CB7907-07C1-4969-A5B9-1A937EB68E41}" srcOrd="0" destOrd="0" presId="urn:microsoft.com/office/officeart/2005/8/layout/cycle8"/>
    <dgm:cxn modelId="{2C2CF6BF-6B47-4E98-A5E0-873CF8878760}" type="presParOf" srcId="{74431B1F-E8EB-49AC-9870-13F6E1F516BC}" destId="{AFD96F97-1240-4CFA-B0A0-2BEE59C4FC17}" srcOrd="1" destOrd="0" presId="urn:microsoft.com/office/officeart/2005/8/layout/cycle8"/>
    <dgm:cxn modelId="{2CA7037C-5E82-4369-B53A-BDEA34263444}" type="presParOf" srcId="{74431B1F-E8EB-49AC-9870-13F6E1F516BC}" destId="{140C41BD-6C66-416D-8AD3-65A410D3D7B7}" srcOrd="2" destOrd="0" presId="urn:microsoft.com/office/officeart/2005/8/layout/cycle8"/>
    <dgm:cxn modelId="{DBA5303D-4338-4A06-9DA9-181255FF9F98}" type="presParOf" srcId="{74431B1F-E8EB-49AC-9870-13F6E1F516BC}" destId="{2A435711-5ED3-4E22-91E9-CD3ADEBC39BD}" srcOrd="3" destOrd="0" presId="urn:microsoft.com/office/officeart/2005/8/layout/cycle8"/>
    <dgm:cxn modelId="{EDADC232-F704-4911-82C2-C1F062620B6C}" type="presParOf" srcId="{74431B1F-E8EB-49AC-9870-13F6E1F516BC}" destId="{B0C051CB-7A44-4CAB-B171-95AFD8B18EB9}" srcOrd="4" destOrd="0" presId="urn:microsoft.com/office/officeart/2005/8/layout/cycle8"/>
    <dgm:cxn modelId="{9CC1B267-6797-4E1D-9B34-F99109679FDE}" type="presParOf" srcId="{74431B1F-E8EB-49AC-9870-13F6E1F516BC}" destId="{4CE357CA-0AAD-4E63-811E-ECB8AE4D95DD}" srcOrd="5" destOrd="0" presId="urn:microsoft.com/office/officeart/2005/8/layout/cycle8"/>
    <dgm:cxn modelId="{3A82510A-3364-447B-8805-5542477903B1}" type="presParOf" srcId="{74431B1F-E8EB-49AC-9870-13F6E1F516BC}" destId="{39BB32AE-823E-43C1-9638-FC3D084AD6CA}" srcOrd="6" destOrd="0" presId="urn:microsoft.com/office/officeart/2005/8/layout/cycle8"/>
    <dgm:cxn modelId="{B1999D5C-E070-48FF-BFD7-9491357DB5C0}" type="presParOf" srcId="{74431B1F-E8EB-49AC-9870-13F6E1F516BC}" destId="{0EDA0842-7430-41A5-AB44-E8C4AF91C06B}" srcOrd="7" destOrd="0" presId="urn:microsoft.com/office/officeart/2005/8/layout/cycle8"/>
    <dgm:cxn modelId="{3D8BAE64-2EF2-4956-BCCE-029D583BA95F}" type="presParOf" srcId="{74431B1F-E8EB-49AC-9870-13F6E1F516BC}" destId="{F1BEB836-1D4F-40D8-9A6E-AFE7B5388216}" srcOrd="8" destOrd="0" presId="urn:microsoft.com/office/officeart/2005/8/layout/cycle8"/>
    <dgm:cxn modelId="{916CA79F-1732-44E3-8A09-98739AD2B5CD}" type="presParOf" srcId="{74431B1F-E8EB-49AC-9870-13F6E1F516BC}" destId="{86078FD2-3FC4-4763-925C-15D163C42610}" srcOrd="9" destOrd="0" presId="urn:microsoft.com/office/officeart/2005/8/layout/cycle8"/>
    <dgm:cxn modelId="{9C024634-AD61-4492-9279-3D5BE9CC72BB}" type="presParOf" srcId="{74431B1F-E8EB-49AC-9870-13F6E1F516BC}" destId="{10566824-42CB-4232-A5D9-FB4CCFBEA504}" srcOrd="10" destOrd="0" presId="urn:microsoft.com/office/officeart/2005/8/layout/cycle8"/>
    <dgm:cxn modelId="{056F076A-8FC1-4AA1-AF9C-D5A374FF3875}" type="presParOf" srcId="{74431B1F-E8EB-49AC-9870-13F6E1F516BC}" destId="{52EC6612-C41B-4D97-885F-B9ED31F88B5C}" srcOrd="11" destOrd="0" presId="urn:microsoft.com/office/officeart/2005/8/layout/cycle8"/>
    <dgm:cxn modelId="{5FA609BA-788A-40C8-A192-65DE3D715CC8}" type="presParOf" srcId="{74431B1F-E8EB-49AC-9870-13F6E1F516BC}" destId="{CB8099ED-FD82-49C3-A386-0ECA8F73718C}" srcOrd="12" destOrd="0" presId="urn:microsoft.com/office/officeart/2005/8/layout/cycle8"/>
    <dgm:cxn modelId="{7B8F69DB-3D5C-4C46-9302-0FBCEC337570}" type="presParOf" srcId="{74431B1F-E8EB-49AC-9870-13F6E1F516BC}" destId="{2A0F75BE-4E03-4B08-8A0A-2D908D9A20D6}" srcOrd="13" destOrd="0" presId="urn:microsoft.com/office/officeart/2005/8/layout/cycle8"/>
    <dgm:cxn modelId="{DD81572E-5E4F-4D7B-A9CD-293B760E4E70}" type="presParOf" srcId="{74431B1F-E8EB-49AC-9870-13F6E1F516BC}" destId="{25A06547-B544-4892-BF91-73E76BCC0F0D}" srcOrd="14" destOrd="0" presId="urn:microsoft.com/office/officeart/2005/8/layout/cycle8"/>
    <dgm:cxn modelId="{0F0A462B-E7E6-4A05-9DD3-DACEA5310DA5}" type="presParOf" srcId="{74431B1F-E8EB-49AC-9870-13F6E1F516BC}" destId="{6EFA4165-9322-4B79-8F85-28409318C61A}" srcOrd="15" destOrd="0" presId="urn:microsoft.com/office/officeart/2005/8/layout/cycle8"/>
    <dgm:cxn modelId="{12638430-FFD7-4F7C-98C5-1F518313DBC9}" type="presParOf" srcId="{74431B1F-E8EB-49AC-9870-13F6E1F516BC}" destId="{BD998BBE-88C8-4F61-82EB-0F3BE1C86337}" srcOrd="16" destOrd="0" presId="urn:microsoft.com/office/officeart/2005/8/layout/cycle8"/>
    <dgm:cxn modelId="{3469C267-D289-4D32-B316-8935C44A1CB7}" type="presParOf" srcId="{74431B1F-E8EB-49AC-9870-13F6E1F516BC}" destId="{3A1FC5B8-5732-4EFD-9BEE-67B11D087404}" srcOrd="17" destOrd="0" presId="urn:microsoft.com/office/officeart/2005/8/layout/cycle8"/>
    <dgm:cxn modelId="{3CF08753-7898-47FB-9E23-556AA89BB291}" type="presParOf" srcId="{74431B1F-E8EB-49AC-9870-13F6E1F516BC}" destId="{9677D295-76A3-4E02-AE91-DC0E5C72C05E}" srcOrd="18" destOrd="0" presId="urn:microsoft.com/office/officeart/2005/8/layout/cycle8"/>
    <dgm:cxn modelId="{D4B319F6-18C2-4636-82C8-D080919653C0}" type="presParOf" srcId="{74431B1F-E8EB-49AC-9870-13F6E1F516BC}" destId="{2ECDFB42-2B04-41E0-9B7E-C8AF23A1695B}"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B7907-07C1-4969-A5B9-1A937EB68E41}">
      <dsp:nvSpPr>
        <dsp:cNvPr id="0" name=""/>
        <dsp:cNvSpPr/>
      </dsp:nvSpPr>
      <dsp:spPr>
        <a:xfrm>
          <a:off x="950809" y="231936"/>
          <a:ext cx="3185841" cy="3185841"/>
        </a:xfrm>
        <a:prstGeom prst="pie">
          <a:avLst>
            <a:gd name="adj1" fmla="val 16200000"/>
            <a:gd name="adj2" fmla="val 0"/>
          </a:avLst>
        </a:prstGeom>
        <a:solidFill>
          <a:srgbClr val="FFFFFF">
            <a:hueOff val="0"/>
            <a:satOff val="0"/>
            <a:lumOff val="0"/>
            <a:alphaOff val="0"/>
          </a:srgbClr>
        </a:solidFill>
        <a:ln w="38100" cap="flat" cmpd="sng" algn="ctr">
          <a:solidFill>
            <a:srgbClr val="7FBA00">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7FBA00">
                  <a:hueOff val="0"/>
                  <a:satOff val="0"/>
                  <a:lumOff val="0"/>
                  <a:alphaOff val="0"/>
                </a:srgbClr>
              </a:solidFill>
              <a:latin typeface="Segoe UI"/>
              <a:ea typeface="+mn-ea"/>
              <a:cs typeface="+mn-cs"/>
            </a:rPr>
            <a:t>Explore</a:t>
          </a:r>
          <a:endParaRPr lang="en-US" sz="1600" kern="1200" dirty="0">
            <a:solidFill>
              <a:srgbClr val="7FBA00">
                <a:hueOff val="0"/>
                <a:satOff val="0"/>
                <a:lumOff val="0"/>
                <a:alphaOff val="0"/>
              </a:srgbClr>
            </a:solidFill>
            <a:latin typeface="Segoe UI"/>
            <a:ea typeface="+mn-ea"/>
            <a:cs typeface="+mn-cs"/>
          </a:endParaRPr>
        </a:p>
      </dsp:txBody>
      <dsp:txXfrm>
        <a:off x="2641960" y="892240"/>
        <a:ext cx="1175727" cy="872313"/>
      </dsp:txXfrm>
    </dsp:sp>
    <dsp:sp modelId="{B0C051CB-7A44-4CAB-B171-95AFD8B18EB9}">
      <dsp:nvSpPr>
        <dsp:cNvPr id="0" name=""/>
        <dsp:cNvSpPr/>
      </dsp:nvSpPr>
      <dsp:spPr>
        <a:xfrm>
          <a:off x="950809" y="338890"/>
          <a:ext cx="3185841" cy="3185841"/>
        </a:xfrm>
        <a:prstGeom prst="pie">
          <a:avLst>
            <a:gd name="adj1" fmla="val 0"/>
            <a:gd name="adj2" fmla="val 5400000"/>
          </a:avLst>
        </a:prstGeom>
        <a:solidFill>
          <a:srgbClr val="FFFFFF">
            <a:hueOff val="0"/>
            <a:satOff val="0"/>
            <a:lumOff val="0"/>
            <a:alphaOff val="0"/>
          </a:srgbClr>
        </a:solidFill>
        <a:ln w="38100" cap="flat" cmpd="sng" algn="ctr">
          <a:solidFill>
            <a:schemeClr val="accent1"/>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latin typeface="Segoe UI"/>
              <a:ea typeface="+mn-ea"/>
              <a:cs typeface="+mn-cs"/>
            </a:rPr>
            <a:t>Log</a:t>
          </a:r>
          <a:endParaRPr lang="en-US" sz="1600" kern="1200" dirty="0">
            <a:solidFill>
              <a:schemeClr val="accent1"/>
            </a:solidFill>
            <a:latin typeface="Segoe UI"/>
            <a:ea typeface="+mn-ea"/>
            <a:cs typeface="+mn-cs"/>
          </a:endParaRPr>
        </a:p>
      </dsp:txBody>
      <dsp:txXfrm>
        <a:off x="2641960" y="1992114"/>
        <a:ext cx="1175727" cy="872313"/>
      </dsp:txXfrm>
    </dsp:sp>
    <dsp:sp modelId="{F1BEB836-1D4F-40D8-9A6E-AFE7B5388216}">
      <dsp:nvSpPr>
        <dsp:cNvPr id="0" name=""/>
        <dsp:cNvSpPr/>
      </dsp:nvSpPr>
      <dsp:spPr>
        <a:xfrm>
          <a:off x="843856" y="338890"/>
          <a:ext cx="3185841" cy="3185841"/>
        </a:xfrm>
        <a:prstGeom prst="pie">
          <a:avLst>
            <a:gd name="adj1" fmla="val 5400000"/>
            <a:gd name="adj2" fmla="val 10800000"/>
          </a:avLst>
        </a:prstGeom>
        <a:solidFill>
          <a:srgbClr val="FFFFFF">
            <a:hueOff val="0"/>
            <a:satOff val="0"/>
            <a:lumOff val="0"/>
            <a:alphaOff val="0"/>
          </a:srgbClr>
        </a:solidFill>
        <a:ln w="38100" cap="flat" cmpd="sng" algn="ctr">
          <a:solidFill>
            <a:srgbClr val="FF0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Segoe UI"/>
              <a:ea typeface="+mn-ea"/>
              <a:cs typeface="+mn-cs"/>
            </a:rPr>
            <a:t>Learn</a:t>
          </a:r>
          <a:endParaRPr lang="en-US" sz="1600" kern="1200" dirty="0">
            <a:solidFill>
              <a:srgbClr val="FF0000"/>
            </a:solidFill>
            <a:latin typeface="Segoe UI"/>
            <a:ea typeface="+mn-ea"/>
            <a:cs typeface="+mn-cs"/>
          </a:endParaRPr>
        </a:p>
      </dsp:txBody>
      <dsp:txXfrm>
        <a:off x="1162819" y="1992114"/>
        <a:ext cx="1175727" cy="872313"/>
      </dsp:txXfrm>
    </dsp:sp>
    <dsp:sp modelId="{CB8099ED-FD82-49C3-A386-0ECA8F73718C}">
      <dsp:nvSpPr>
        <dsp:cNvPr id="0" name=""/>
        <dsp:cNvSpPr/>
      </dsp:nvSpPr>
      <dsp:spPr>
        <a:xfrm>
          <a:off x="843856" y="231936"/>
          <a:ext cx="3185841" cy="3185841"/>
        </a:xfrm>
        <a:prstGeom prst="pie">
          <a:avLst>
            <a:gd name="adj1" fmla="val 10800000"/>
            <a:gd name="adj2" fmla="val 16200000"/>
          </a:avLst>
        </a:prstGeom>
        <a:solidFill>
          <a:srgbClr val="FFFFFF">
            <a:hueOff val="0"/>
            <a:satOff val="0"/>
            <a:lumOff val="0"/>
            <a:alphaOff val="0"/>
          </a:srgbClr>
        </a:solidFill>
        <a:ln w="38100" cap="flat" cmpd="sng" algn="ctr">
          <a:solidFill>
            <a:schemeClr val="tx1"/>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Segoe UI"/>
              <a:ea typeface="+mn-ea"/>
              <a:cs typeface="+mn-cs"/>
            </a:rPr>
            <a:t>Deploy</a:t>
          </a:r>
        </a:p>
      </dsp:txBody>
      <dsp:txXfrm>
        <a:off x="1162819" y="892240"/>
        <a:ext cx="1175727" cy="872313"/>
      </dsp:txXfrm>
    </dsp:sp>
    <dsp:sp modelId="{BD998BBE-88C8-4F61-82EB-0F3BE1C86337}">
      <dsp:nvSpPr>
        <dsp:cNvPr id="0" name=""/>
        <dsp:cNvSpPr/>
      </dsp:nvSpPr>
      <dsp:spPr>
        <a:xfrm>
          <a:off x="753590" y="34718"/>
          <a:ext cx="3580278" cy="3580278"/>
        </a:xfrm>
        <a:prstGeom prst="circularArrow">
          <a:avLst>
            <a:gd name="adj1" fmla="val 5085"/>
            <a:gd name="adj2" fmla="val 327528"/>
            <a:gd name="adj3" fmla="val 21272472"/>
            <a:gd name="adj4" fmla="val 16200000"/>
            <a:gd name="adj5" fmla="val 5932"/>
          </a:avLst>
        </a:prstGeom>
        <a:solidFill>
          <a:srgbClr val="7FBA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A1FC5B8-5732-4EFD-9BEE-67B11D087404}">
      <dsp:nvSpPr>
        <dsp:cNvPr id="0" name=""/>
        <dsp:cNvSpPr/>
      </dsp:nvSpPr>
      <dsp:spPr>
        <a:xfrm>
          <a:off x="753590" y="141671"/>
          <a:ext cx="3580278" cy="3580278"/>
        </a:xfrm>
        <a:prstGeom prst="circularArrow">
          <a:avLst>
            <a:gd name="adj1" fmla="val 5085"/>
            <a:gd name="adj2" fmla="val 327528"/>
            <a:gd name="adj3" fmla="val 5072472"/>
            <a:gd name="adj4" fmla="val 0"/>
            <a:gd name="adj5" fmla="val 5932"/>
          </a:avLst>
        </a:prstGeom>
        <a:solidFill>
          <a:schemeClr val="accent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677D295-76A3-4E02-AE91-DC0E5C72C05E}">
      <dsp:nvSpPr>
        <dsp:cNvPr id="0" name=""/>
        <dsp:cNvSpPr/>
      </dsp:nvSpPr>
      <dsp:spPr>
        <a:xfrm>
          <a:off x="646637" y="141671"/>
          <a:ext cx="3580278" cy="3580278"/>
        </a:xfrm>
        <a:prstGeom prst="circularArrow">
          <a:avLst>
            <a:gd name="adj1" fmla="val 5085"/>
            <a:gd name="adj2" fmla="val 327528"/>
            <a:gd name="adj3" fmla="val 10472472"/>
            <a:gd name="adj4" fmla="val 5400000"/>
            <a:gd name="adj5" fmla="val 5932"/>
          </a:avLst>
        </a:prstGeom>
        <a:solidFill>
          <a:srgbClr val="FF0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ECDFB42-2B04-41E0-9B7E-C8AF23A1695B}">
      <dsp:nvSpPr>
        <dsp:cNvPr id="0" name=""/>
        <dsp:cNvSpPr/>
      </dsp:nvSpPr>
      <dsp:spPr>
        <a:xfrm>
          <a:off x="646637" y="34718"/>
          <a:ext cx="3580278" cy="3580278"/>
        </a:xfrm>
        <a:prstGeom prst="circularArrow">
          <a:avLst>
            <a:gd name="adj1" fmla="val 5085"/>
            <a:gd name="adj2" fmla="val 327528"/>
            <a:gd name="adj3" fmla="val 15872472"/>
            <a:gd name="adj4" fmla="val 10800000"/>
            <a:gd name="adj5" fmla="val 5932"/>
          </a:avLst>
        </a:prstGeom>
        <a:solidFill>
          <a:schemeClr val="tx1"/>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B7907-07C1-4969-A5B9-1A937EB68E41}">
      <dsp:nvSpPr>
        <dsp:cNvPr id="0" name=""/>
        <dsp:cNvSpPr/>
      </dsp:nvSpPr>
      <dsp:spPr>
        <a:xfrm>
          <a:off x="950809" y="231936"/>
          <a:ext cx="3185841" cy="3185841"/>
        </a:xfrm>
        <a:prstGeom prst="pie">
          <a:avLst>
            <a:gd name="adj1" fmla="val 16200000"/>
            <a:gd name="adj2" fmla="val 0"/>
          </a:avLst>
        </a:prstGeom>
        <a:solidFill>
          <a:srgbClr val="FFFFFF">
            <a:hueOff val="0"/>
            <a:satOff val="0"/>
            <a:lumOff val="0"/>
            <a:alphaOff val="0"/>
          </a:srgbClr>
        </a:solidFill>
        <a:ln w="38100" cap="flat" cmpd="sng" algn="ctr">
          <a:solidFill>
            <a:srgbClr val="7FBA00">
              <a:shade val="80000"/>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7FBA00">
                  <a:hueOff val="0"/>
                  <a:satOff val="0"/>
                  <a:lumOff val="0"/>
                  <a:alphaOff val="0"/>
                </a:srgbClr>
              </a:solidFill>
              <a:latin typeface="Segoe UI"/>
              <a:ea typeface="+mn-ea"/>
              <a:cs typeface="+mn-cs"/>
            </a:rPr>
            <a:t>Explore</a:t>
          </a:r>
          <a:endParaRPr lang="en-US" sz="1600" kern="1200" dirty="0">
            <a:solidFill>
              <a:srgbClr val="7FBA00">
                <a:hueOff val="0"/>
                <a:satOff val="0"/>
                <a:lumOff val="0"/>
                <a:alphaOff val="0"/>
              </a:srgbClr>
            </a:solidFill>
            <a:latin typeface="Segoe UI"/>
            <a:ea typeface="+mn-ea"/>
            <a:cs typeface="+mn-cs"/>
          </a:endParaRPr>
        </a:p>
      </dsp:txBody>
      <dsp:txXfrm>
        <a:off x="2641960" y="892240"/>
        <a:ext cx="1175727" cy="872313"/>
      </dsp:txXfrm>
    </dsp:sp>
    <dsp:sp modelId="{B0C051CB-7A44-4CAB-B171-95AFD8B18EB9}">
      <dsp:nvSpPr>
        <dsp:cNvPr id="0" name=""/>
        <dsp:cNvSpPr/>
      </dsp:nvSpPr>
      <dsp:spPr>
        <a:xfrm>
          <a:off x="950809" y="338890"/>
          <a:ext cx="3185841" cy="3185841"/>
        </a:xfrm>
        <a:prstGeom prst="pie">
          <a:avLst>
            <a:gd name="adj1" fmla="val 0"/>
            <a:gd name="adj2" fmla="val 5400000"/>
          </a:avLst>
        </a:prstGeom>
        <a:solidFill>
          <a:srgbClr val="FFFFFF">
            <a:hueOff val="0"/>
            <a:satOff val="0"/>
            <a:lumOff val="0"/>
            <a:alphaOff val="0"/>
          </a:srgbClr>
        </a:solidFill>
        <a:ln w="38100" cap="flat" cmpd="sng" algn="ctr">
          <a:solidFill>
            <a:schemeClr val="accent1"/>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latin typeface="Segoe UI"/>
              <a:ea typeface="+mn-ea"/>
              <a:cs typeface="+mn-cs"/>
            </a:rPr>
            <a:t>Log</a:t>
          </a:r>
          <a:endParaRPr lang="en-US" sz="1600" kern="1200" dirty="0">
            <a:solidFill>
              <a:schemeClr val="accent1"/>
            </a:solidFill>
            <a:latin typeface="Segoe UI"/>
            <a:ea typeface="+mn-ea"/>
            <a:cs typeface="+mn-cs"/>
          </a:endParaRPr>
        </a:p>
      </dsp:txBody>
      <dsp:txXfrm>
        <a:off x="2641960" y="1992114"/>
        <a:ext cx="1175727" cy="872313"/>
      </dsp:txXfrm>
    </dsp:sp>
    <dsp:sp modelId="{F1BEB836-1D4F-40D8-9A6E-AFE7B5388216}">
      <dsp:nvSpPr>
        <dsp:cNvPr id="0" name=""/>
        <dsp:cNvSpPr/>
      </dsp:nvSpPr>
      <dsp:spPr>
        <a:xfrm>
          <a:off x="843856" y="338890"/>
          <a:ext cx="3185841" cy="3185841"/>
        </a:xfrm>
        <a:prstGeom prst="pie">
          <a:avLst>
            <a:gd name="adj1" fmla="val 5400000"/>
            <a:gd name="adj2" fmla="val 10800000"/>
          </a:avLst>
        </a:prstGeom>
        <a:solidFill>
          <a:srgbClr val="FFFFFF">
            <a:hueOff val="0"/>
            <a:satOff val="0"/>
            <a:lumOff val="0"/>
            <a:alphaOff val="0"/>
          </a:srgbClr>
        </a:solidFill>
        <a:ln w="38100" cap="flat" cmpd="sng" algn="ctr">
          <a:solidFill>
            <a:srgbClr val="FF0000"/>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0000"/>
              </a:solidFill>
              <a:latin typeface="Segoe UI"/>
              <a:ea typeface="+mn-ea"/>
              <a:cs typeface="+mn-cs"/>
            </a:rPr>
            <a:t>Learn</a:t>
          </a:r>
          <a:endParaRPr lang="en-US" sz="1600" kern="1200" dirty="0">
            <a:solidFill>
              <a:srgbClr val="FF0000"/>
            </a:solidFill>
            <a:latin typeface="Segoe UI"/>
            <a:ea typeface="+mn-ea"/>
            <a:cs typeface="+mn-cs"/>
          </a:endParaRPr>
        </a:p>
      </dsp:txBody>
      <dsp:txXfrm>
        <a:off x="1162819" y="1992114"/>
        <a:ext cx="1175727" cy="872313"/>
      </dsp:txXfrm>
    </dsp:sp>
    <dsp:sp modelId="{CB8099ED-FD82-49C3-A386-0ECA8F73718C}">
      <dsp:nvSpPr>
        <dsp:cNvPr id="0" name=""/>
        <dsp:cNvSpPr/>
      </dsp:nvSpPr>
      <dsp:spPr>
        <a:xfrm>
          <a:off x="843856" y="231936"/>
          <a:ext cx="3185841" cy="3185841"/>
        </a:xfrm>
        <a:prstGeom prst="pie">
          <a:avLst>
            <a:gd name="adj1" fmla="val 10800000"/>
            <a:gd name="adj2" fmla="val 16200000"/>
          </a:avLst>
        </a:prstGeom>
        <a:solidFill>
          <a:srgbClr val="FFFFFF">
            <a:hueOff val="0"/>
            <a:satOff val="0"/>
            <a:lumOff val="0"/>
            <a:alphaOff val="0"/>
          </a:srgbClr>
        </a:solidFill>
        <a:ln w="38100" cap="flat" cmpd="sng" algn="ctr">
          <a:solidFill>
            <a:schemeClr val="tx1"/>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Segoe UI"/>
              <a:ea typeface="+mn-ea"/>
              <a:cs typeface="+mn-cs"/>
            </a:rPr>
            <a:t>Deploy</a:t>
          </a:r>
        </a:p>
      </dsp:txBody>
      <dsp:txXfrm>
        <a:off x="1162819" y="892240"/>
        <a:ext cx="1175727" cy="872313"/>
      </dsp:txXfrm>
    </dsp:sp>
    <dsp:sp modelId="{BD998BBE-88C8-4F61-82EB-0F3BE1C86337}">
      <dsp:nvSpPr>
        <dsp:cNvPr id="0" name=""/>
        <dsp:cNvSpPr/>
      </dsp:nvSpPr>
      <dsp:spPr>
        <a:xfrm>
          <a:off x="753590" y="34718"/>
          <a:ext cx="3580278" cy="3580278"/>
        </a:xfrm>
        <a:prstGeom prst="circularArrow">
          <a:avLst>
            <a:gd name="adj1" fmla="val 5085"/>
            <a:gd name="adj2" fmla="val 327528"/>
            <a:gd name="adj3" fmla="val 21272472"/>
            <a:gd name="adj4" fmla="val 16200000"/>
            <a:gd name="adj5" fmla="val 5932"/>
          </a:avLst>
        </a:prstGeom>
        <a:solidFill>
          <a:srgbClr val="7FBA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A1FC5B8-5732-4EFD-9BEE-67B11D087404}">
      <dsp:nvSpPr>
        <dsp:cNvPr id="0" name=""/>
        <dsp:cNvSpPr/>
      </dsp:nvSpPr>
      <dsp:spPr>
        <a:xfrm>
          <a:off x="753590" y="141671"/>
          <a:ext cx="3580278" cy="3580278"/>
        </a:xfrm>
        <a:prstGeom prst="circularArrow">
          <a:avLst>
            <a:gd name="adj1" fmla="val 5085"/>
            <a:gd name="adj2" fmla="val 327528"/>
            <a:gd name="adj3" fmla="val 5072472"/>
            <a:gd name="adj4" fmla="val 0"/>
            <a:gd name="adj5" fmla="val 5932"/>
          </a:avLst>
        </a:prstGeom>
        <a:solidFill>
          <a:schemeClr val="accent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677D295-76A3-4E02-AE91-DC0E5C72C05E}">
      <dsp:nvSpPr>
        <dsp:cNvPr id="0" name=""/>
        <dsp:cNvSpPr/>
      </dsp:nvSpPr>
      <dsp:spPr>
        <a:xfrm>
          <a:off x="646637" y="141671"/>
          <a:ext cx="3580278" cy="3580278"/>
        </a:xfrm>
        <a:prstGeom prst="circularArrow">
          <a:avLst>
            <a:gd name="adj1" fmla="val 5085"/>
            <a:gd name="adj2" fmla="val 327528"/>
            <a:gd name="adj3" fmla="val 10472472"/>
            <a:gd name="adj4" fmla="val 5400000"/>
            <a:gd name="adj5" fmla="val 5932"/>
          </a:avLst>
        </a:prstGeom>
        <a:solidFill>
          <a:srgbClr val="FF0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ECDFB42-2B04-41E0-9B7E-C8AF23A1695B}">
      <dsp:nvSpPr>
        <dsp:cNvPr id="0" name=""/>
        <dsp:cNvSpPr/>
      </dsp:nvSpPr>
      <dsp:spPr>
        <a:xfrm>
          <a:off x="646637" y="34718"/>
          <a:ext cx="3580278" cy="3580278"/>
        </a:xfrm>
        <a:prstGeom prst="circularArrow">
          <a:avLst>
            <a:gd name="adj1" fmla="val 5085"/>
            <a:gd name="adj2" fmla="val 327528"/>
            <a:gd name="adj3" fmla="val 15872472"/>
            <a:gd name="adj4" fmla="val 10800000"/>
            <a:gd name="adj5" fmla="val 5932"/>
          </a:avLst>
        </a:prstGeom>
        <a:solidFill>
          <a:schemeClr val="tx1"/>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548C7-FD43-41E2-A139-9675C41489A4}" type="datetimeFigureOut">
              <a:rPr lang="en-US" smtClean="0"/>
              <a:t>9/24/2016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5A62-9706-4245-9440-03350669E80D}" type="slidenum">
              <a:rPr lang="en-US" smtClean="0"/>
              <a:t>‹#›</a:t>
            </a:fld>
            <a:endParaRPr lang="en-US"/>
          </a:p>
        </p:txBody>
      </p:sp>
    </p:spTree>
    <p:extLst>
      <p:ext uri="{BB962C8B-B14F-4D97-AF65-F5344CB8AC3E}">
        <p14:creationId xmlns:p14="http://schemas.microsoft.com/office/powerpoint/2010/main" val="422861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59A47E80-8152-4C93-B5EB-FB5EA07D8999}" type="datetime1">
              <a:rPr lang="en-US" smtClean="0"/>
              <a:t>9/24/2016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344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8CF2D4-1416-E043-B06A-95D93759FC68}" type="slidenum">
              <a:rPr lang="en-US" smtClean="0"/>
              <a:t>30</a:t>
            </a:fld>
            <a:endParaRPr lang="en-US" dirty="0"/>
          </a:p>
        </p:txBody>
      </p:sp>
    </p:spTree>
    <p:extLst>
      <p:ext uri="{BB962C8B-B14F-4D97-AF65-F5344CB8AC3E}">
        <p14:creationId xmlns:p14="http://schemas.microsoft.com/office/powerpoint/2010/main" val="254807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9/24/2016 2:21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8699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9/24/2016 2:21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79941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Research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9/24/2016 2:21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28973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6D2F0AC-2F01-43DB-976F-8C1E85607335}"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496686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6D2F0AC-2F01-43DB-976F-8C1E85607335}"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412130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6D2F0AC-2F01-43DB-976F-8C1E85607335}"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304572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210815"/>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24556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2932884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75895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6D2F0AC-2F01-43DB-976F-8C1E85607335}"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221705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D2F0AC-2F01-43DB-976F-8C1E85607335}"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384121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D6D2F0AC-2F01-43DB-976F-8C1E85607335}"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289704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D6D2F0AC-2F01-43DB-976F-8C1E85607335}" type="datetimeFigureOut">
              <a:rPr lang="en-US" smtClean="0"/>
              <a:t>9/24/2016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163595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6D2F0AC-2F01-43DB-976F-8C1E85607335}" type="datetimeFigureOut">
              <a:rPr lang="en-US" smtClean="0"/>
              <a:t>9/24/2016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334293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F0AC-2F01-43DB-976F-8C1E85607335}" type="datetimeFigureOut">
              <a:rPr lang="en-US" smtClean="0"/>
              <a:t>9/24/2016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103439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D2F0AC-2F01-43DB-976F-8C1E85607335}"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54969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D2F0AC-2F01-43DB-976F-8C1E85607335}"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1CCF9-5550-4AA5-A46C-B4AF6B03A904}" type="slidenum">
              <a:rPr lang="en-US" smtClean="0"/>
              <a:t>‹#›</a:t>
            </a:fld>
            <a:endParaRPr lang="en-US"/>
          </a:p>
        </p:txBody>
      </p:sp>
    </p:spTree>
    <p:extLst>
      <p:ext uri="{BB962C8B-B14F-4D97-AF65-F5344CB8AC3E}">
        <p14:creationId xmlns:p14="http://schemas.microsoft.com/office/powerpoint/2010/main" val="134784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F0AC-2F01-43DB-976F-8C1E85607335}" type="datetimeFigureOut">
              <a:rPr lang="en-US" smtClean="0"/>
              <a:t>9/24/2016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1CCF9-5550-4AA5-A46C-B4AF6B03A904}" type="slidenum">
              <a:rPr lang="en-US" smtClean="0"/>
              <a:t>‹#›</a:t>
            </a:fld>
            <a:endParaRPr lang="en-US"/>
          </a:p>
        </p:txBody>
      </p:sp>
    </p:spTree>
    <p:extLst>
      <p:ext uri="{BB962C8B-B14F-4D97-AF65-F5344CB8AC3E}">
        <p14:creationId xmlns:p14="http://schemas.microsoft.com/office/powerpoint/2010/main" val="3711717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08.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09.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10.emf"/></Relationships>
</file>

<file path=ppt/slides/_rels/slide19.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08.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09.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08.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09.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10.emf"/></Relationships>
</file>

<file path=ppt/slides/_rels/slide21.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08.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09.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10.emf"/></Relationships>
</file>

<file path=ppt/slides/_rels/slide22.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08.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19" Type="http://schemas.openxmlformats.org/officeDocument/2006/relationships/image" Target="../media/image43.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09.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10.emf"/></Relationships>
</file>

<file path=ppt/slides/_rels/slide23.xml.rels><?xml version="1.0" encoding="UTF-8" standalone="yes"?>
<Relationships xmlns="http://schemas.openxmlformats.org/package/2006/relationships"><Relationship Id="rId13" Type="http://schemas.openxmlformats.org/officeDocument/2006/relationships/image" Target="../media/image37.emf"/><Relationship Id="rId18" Type="http://schemas.openxmlformats.org/officeDocument/2006/relationships/image" Target="../media/image42.emf"/><Relationship Id="rId26" Type="http://schemas.openxmlformats.org/officeDocument/2006/relationships/image" Target="../media/image50.emf"/><Relationship Id="rId39" Type="http://schemas.openxmlformats.org/officeDocument/2006/relationships/image" Target="../media/image63.emf"/><Relationship Id="rId21" Type="http://schemas.openxmlformats.org/officeDocument/2006/relationships/image" Target="../media/image45.emf"/><Relationship Id="rId34" Type="http://schemas.openxmlformats.org/officeDocument/2006/relationships/image" Target="../media/image58.emf"/><Relationship Id="rId42" Type="http://schemas.openxmlformats.org/officeDocument/2006/relationships/image" Target="../media/image66.emf"/><Relationship Id="rId47" Type="http://schemas.openxmlformats.org/officeDocument/2006/relationships/image" Target="../media/image71.emf"/><Relationship Id="rId50" Type="http://schemas.openxmlformats.org/officeDocument/2006/relationships/image" Target="../media/image74.emf"/><Relationship Id="rId55" Type="http://schemas.openxmlformats.org/officeDocument/2006/relationships/image" Target="../media/image79.emf"/><Relationship Id="rId63" Type="http://schemas.openxmlformats.org/officeDocument/2006/relationships/image" Target="../media/image87.emf"/><Relationship Id="rId68" Type="http://schemas.openxmlformats.org/officeDocument/2006/relationships/image" Target="../media/image92.emf"/><Relationship Id="rId76" Type="http://schemas.openxmlformats.org/officeDocument/2006/relationships/image" Target="../media/image100.emf"/><Relationship Id="rId84" Type="http://schemas.openxmlformats.org/officeDocument/2006/relationships/image" Target="../media/image111.emf"/><Relationship Id="rId89" Type="http://schemas.openxmlformats.org/officeDocument/2006/relationships/image" Target="../media/image115.emf"/><Relationship Id="rId7" Type="http://schemas.openxmlformats.org/officeDocument/2006/relationships/image" Target="../media/image31.emf"/><Relationship Id="rId71" Type="http://schemas.openxmlformats.org/officeDocument/2006/relationships/image" Target="../media/image95.emf"/><Relationship Id="rId2" Type="http://schemas.openxmlformats.org/officeDocument/2006/relationships/image" Target="../media/image26.emf"/><Relationship Id="rId16" Type="http://schemas.openxmlformats.org/officeDocument/2006/relationships/image" Target="../media/image40.emf"/><Relationship Id="rId29" Type="http://schemas.openxmlformats.org/officeDocument/2006/relationships/image" Target="../media/image53.emf"/><Relationship Id="rId11" Type="http://schemas.openxmlformats.org/officeDocument/2006/relationships/image" Target="../media/image35.emf"/><Relationship Id="rId24" Type="http://schemas.openxmlformats.org/officeDocument/2006/relationships/image" Target="../media/image48.emf"/><Relationship Id="rId32" Type="http://schemas.openxmlformats.org/officeDocument/2006/relationships/image" Target="../media/image56.emf"/><Relationship Id="rId37" Type="http://schemas.openxmlformats.org/officeDocument/2006/relationships/image" Target="../media/image61.emf"/><Relationship Id="rId40" Type="http://schemas.openxmlformats.org/officeDocument/2006/relationships/image" Target="../media/image64.emf"/><Relationship Id="rId45" Type="http://schemas.openxmlformats.org/officeDocument/2006/relationships/image" Target="../media/image69.emf"/><Relationship Id="rId53" Type="http://schemas.openxmlformats.org/officeDocument/2006/relationships/image" Target="../media/image77.emf"/><Relationship Id="rId58" Type="http://schemas.openxmlformats.org/officeDocument/2006/relationships/image" Target="../media/image82.emf"/><Relationship Id="rId66" Type="http://schemas.openxmlformats.org/officeDocument/2006/relationships/image" Target="../media/image90.emf"/><Relationship Id="rId74" Type="http://schemas.openxmlformats.org/officeDocument/2006/relationships/image" Target="../media/image98.emf"/><Relationship Id="rId79" Type="http://schemas.openxmlformats.org/officeDocument/2006/relationships/image" Target="../media/image103.emf"/><Relationship Id="rId87" Type="http://schemas.openxmlformats.org/officeDocument/2006/relationships/image" Target="../media/image113.emf"/><Relationship Id="rId5" Type="http://schemas.openxmlformats.org/officeDocument/2006/relationships/image" Target="../media/image29.emf"/><Relationship Id="rId61" Type="http://schemas.openxmlformats.org/officeDocument/2006/relationships/image" Target="../media/image85.emf"/><Relationship Id="rId82" Type="http://schemas.openxmlformats.org/officeDocument/2006/relationships/image" Target="../media/image106.emf"/><Relationship Id="rId90" Type="http://schemas.openxmlformats.org/officeDocument/2006/relationships/image" Target="../media/image109.emf"/><Relationship Id="rId19" Type="http://schemas.openxmlformats.org/officeDocument/2006/relationships/image" Target="../media/image43.emf"/><Relationship Id="rId14" Type="http://schemas.openxmlformats.org/officeDocument/2006/relationships/image" Target="../media/image38.emf"/><Relationship Id="rId22" Type="http://schemas.openxmlformats.org/officeDocument/2006/relationships/image" Target="../media/image46.emf"/><Relationship Id="rId27" Type="http://schemas.openxmlformats.org/officeDocument/2006/relationships/image" Target="../media/image51.emf"/><Relationship Id="rId30" Type="http://schemas.openxmlformats.org/officeDocument/2006/relationships/image" Target="../media/image54.emf"/><Relationship Id="rId35" Type="http://schemas.openxmlformats.org/officeDocument/2006/relationships/image" Target="../media/image59.emf"/><Relationship Id="rId43" Type="http://schemas.openxmlformats.org/officeDocument/2006/relationships/image" Target="../media/image67.emf"/><Relationship Id="rId48" Type="http://schemas.openxmlformats.org/officeDocument/2006/relationships/image" Target="../media/image72.emf"/><Relationship Id="rId56" Type="http://schemas.openxmlformats.org/officeDocument/2006/relationships/image" Target="../media/image80.emf"/><Relationship Id="rId64" Type="http://schemas.openxmlformats.org/officeDocument/2006/relationships/image" Target="../media/image88.emf"/><Relationship Id="rId69" Type="http://schemas.openxmlformats.org/officeDocument/2006/relationships/image" Target="../media/image93.emf"/><Relationship Id="rId77" Type="http://schemas.openxmlformats.org/officeDocument/2006/relationships/image" Target="../media/image101.emf"/><Relationship Id="rId8" Type="http://schemas.openxmlformats.org/officeDocument/2006/relationships/image" Target="../media/image32.emf"/><Relationship Id="rId51" Type="http://schemas.openxmlformats.org/officeDocument/2006/relationships/image" Target="../media/image75.emf"/><Relationship Id="rId72" Type="http://schemas.openxmlformats.org/officeDocument/2006/relationships/image" Target="../media/image96.emf"/><Relationship Id="rId80" Type="http://schemas.openxmlformats.org/officeDocument/2006/relationships/image" Target="../media/image104.emf"/><Relationship Id="rId85" Type="http://schemas.openxmlformats.org/officeDocument/2006/relationships/image" Target="../media/image112.emf"/><Relationship Id="rId3" Type="http://schemas.openxmlformats.org/officeDocument/2006/relationships/image" Target="../media/image27.emf"/><Relationship Id="rId12" Type="http://schemas.openxmlformats.org/officeDocument/2006/relationships/image" Target="../media/image36.emf"/><Relationship Id="rId17" Type="http://schemas.openxmlformats.org/officeDocument/2006/relationships/image" Target="../media/image41.emf"/><Relationship Id="rId25" Type="http://schemas.openxmlformats.org/officeDocument/2006/relationships/image" Target="../media/image49.emf"/><Relationship Id="rId33" Type="http://schemas.openxmlformats.org/officeDocument/2006/relationships/image" Target="../media/image57.emf"/><Relationship Id="rId38" Type="http://schemas.openxmlformats.org/officeDocument/2006/relationships/image" Target="../media/image62.emf"/><Relationship Id="rId46" Type="http://schemas.openxmlformats.org/officeDocument/2006/relationships/image" Target="../media/image70.emf"/><Relationship Id="rId59" Type="http://schemas.openxmlformats.org/officeDocument/2006/relationships/image" Target="../media/image83.emf"/><Relationship Id="rId67" Type="http://schemas.openxmlformats.org/officeDocument/2006/relationships/image" Target="../media/image91.emf"/><Relationship Id="rId20" Type="http://schemas.openxmlformats.org/officeDocument/2006/relationships/image" Target="../media/image44.emf"/><Relationship Id="rId41" Type="http://schemas.openxmlformats.org/officeDocument/2006/relationships/image" Target="../media/image65.emf"/><Relationship Id="rId54" Type="http://schemas.openxmlformats.org/officeDocument/2006/relationships/image" Target="../media/image78.emf"/><Relationship Id="rId62" Type="http://schemas.openxmlformats.org/officeDocument/2006/relationships/image" Target="../media/image86.emf"/><Relationship Id="rId70" Type="http://schemas.openxmlformats.org/officeDocument/2006/relationships/image" Target="../media/image94.emf"/><Relationship Id="rId75" Type="http://schemas.openxmlformats.org/officeDocument/2006/relationships/image" Target="../media/image99.emf"/><Relationship Id="rId83" Type="http://schemas.openxmlformats.org/officeDocument/2006/relationships/image" Target="../media/image107.emf"/><Relationship Id="rId88" Type="http://schemas.openxmlformats.org/officeDocument/2006/relationships/image" Target="../media/image114.emf"/><Relationship Id="rId91" Type="http://schemas.openxmlformats.org/officeDocument/2006/relationships/image" Target="../media/image110.emf"/><Relationship Id="rId1" Type="http://schemas.openxmlformats.org/officeDocument/2006/relationships/slideLayout" Target="../slideLayouts/slideLayout2.xml"/><Relationship Id="rId6" Type="http://schemas.openxmlformats.org/officeDocument/2006/relationships/image" Target="../media/image30.emf"/><Relationship Id="rId15" Type="http://schemas.openxmlformats.org/officeDocument/2006/relationships/image" Target="../media/image39.emf"/><Relationship Id="rId23" Type="http://schemas.openxmlformats.org/officeDocument/2006/relationships/image" Target="../media/image47.emf"/><Relationship Id="rId28" Type="http://schemas.openxmlformats.org/officeDocument/2006/relationships/image" Target="../media/image52.emf"/><Relationship Id="rId36" Type="http://schemas.openxmlformats.org/officeDocument/2006/relationships/image" Target="../media/image60.emf"/><Relationship Id="rId49" Type="http://schemas.openxmlformats.org/officeDocument/2006/relationships/image" Target="../media/image73.emf"/><Relationship Id="rId57" Type="http://schemas.openxmlformats.org/officeDocument/2006/relationships/image" Target="../media/image81.emf"/><Relationship Id="rId10" Type="http://schemas.openxmlformats.org/officeDocument/2006/relationships/image" Target="../media/image34.emf"/><Relationship Id="rId31" Type="http://schemas.openxmlformats.org/officeDocument/2006/relationships/image" Target="../media/image55.emf"/><Relationship Id="rId44" Type="http://schemas.openxmlformats.org/officeDocument/2006/relationships/image" Target="../media/image68.emf"/><Relationship Id="rId52" Type="http://schemas.openxmlformats.org/officeDocument/2006/relationships/image" Target="../media/image76.emf"/><Relationship Id="rId60" Type="http://schemas.openxmlformats.org/officeDocument/2006/relationships/image" Target="../media/image84.emf"/><Relationship Id="rId65" Type="http://schemas.openxmlformats.org/officeDocument/2006/relationships/image" Target="../media/image89.emf"/><Relationship Id="rId73" Type="http://schemas.openxmlformats.org/officeDocument/2006/relationships/image" Target="../media/image97.emf"/><Relationship Id="rId78" Type="http://schemas.openxmlformats.org/officeDocument/2006/relationships/image" Target="../media/image102.emf"/><Relationship Id="rId81" Type="http://schemas.openxmlformats.org/officeDocument/2006/relationships/image" Target="../media/image105.emf"/><Relationship Id="rId86" Type="http://schemas.openxmlformats.org/officeDocument/2006/relationships/image" Target="../media/image108.emf"/><Relationship Id="rId4" Type="http://schemas.openxmlformats.org/officeDocument/2006/relationships/image" Target="../media/image28.emf"/><Relationship Id="rId9" Type="http://schemas.openxmlformats.org/officeDocument/2006/relationships/image" Target="../media/image33.emf"/></Relationships>
</file>

<file path=ppt/slides/_rels/slide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mv"/><Relationship Id="rId7" Type="http://schemas.openxmlformats.org/officeDocument/2006/relationships/image" Target="../media/image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3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22.png"/><Relationship Id="rId7" Type="http://schemas.openxmlformats.org/officeDocument/2006/relationships/image" Target="../media/image1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116.jpeg"/><Relationship Id="rId10" Type="http://schemas.openxmlformats.org/officeDocument/2006/relationships/image" Target="../media/image120.png"/><Relationship Id="rId4" Type="http://schemas.microsoft.com/office/2007/relationships/hdphoto" Target="../media/hdphoto1.wdp"/><Relationship Id="rId9" Type="http://schemas.openxmlformats.org/officeDocument/2006/relationships/image" Target="../media/image119.jpg"/></Relationships>
</file>

<file path=ppt/slides/_rels/slide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5.jpg"/><Relationship Id="rId4" Type="http://schemas.openxmlformats.org/officeDocument/2006/relationships/image" Target="../media/image1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microsoft.github.io/malmo/0.17.0/Schemas/Mission.html"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hyperlink" Target="http://microsoft.github.io/malmo/0.17.0/Schemas/Mission.html" TargetMode="Externa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hyperlink" Target="http://microsoft.github.io/malmo/0.17.0/Schemas/Mission.html"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microsoft.github.io/malmo/0.17.0/Schemas/Mission.html"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microsoft.github.io/malmo/0.17.0/Schemas/Mission.html"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29.png"/></Relationships>
</file>

<file path=ppt/slides/_rels/slide49.xml.rels><?xml version="1.0" encoding="UTF-8" standalone="yes"?>
<Relationships xmlns="http://schemas.openxmlformats.org/package/2006/relationships"><Relationship Id="rId3" Type="http://schemas.openxmlformats.org/officeDocument/2006/relationships/hyperlink" Target="http://microsoft.github.io/malmo/" TargetMode="External"/><Relationship Id="rId2" Type="http://schemas.openxmlformats.org/officeDocument/2006/relationships/hyperlink" Target="https://github.com/Microsoft/malmo/blob/master/Malmo/samples/Python_examples/Tutorial.pdf" TargetMode="External"/><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hyperlink" Target="https://gitter.im/Microsoft/malmo" TargetMode="External"/><Relationship Id="rId4" Type="http://schemas.openxmlformats.org/officeDocument/2006/relationships/hyperlink" Target="http://microsoft.github.io/malmo/blo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microsoft.com/en-us/research/project/project-malmo/" TargetMode="External"/><Relationship Id="rId2" Type="http://schemas.openxmlformats.org/officeDocument/2006/relationships/hyperlink" Target="http://aka.ms/mw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hyperlink" Target="http://aka.ms/mwt" TargetMode="Externa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jp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Interactive Learning Systems:</a:t>
            </a:r>
            <a:br>
              <a:rPr lang="en-US" dirty="0"/>
            </a:br>
            <a:r>
              <a:rPr lang="en-US" sz="5400" dirty="0"/>
              <a:t>Why now and how?</a:t>
            </a:r>
            <a:endParaRPr lang="en-US" dirty="0"/>
          </a:p>
        </p:txBody>
      </p:sp>
      <p:sp>
        <p:nvSpPr>
          <p:cNvPr id="3" name="Subtitle 2"/>
          <p:cNvSpPr>
            <a:spLocks noGrp="1"/>
          </p:cNvSpPr>
          <p:nvPr>
            <p:ph type="subTitle" idx="1"/>
          </p:nvPr>
        </p:nvSpPr>
        <p:spPr>
          <a:xfrm>
            <a:off x="1524000" y="3820152"/>
            <a:ext cx="9144000" cy="1655762"/>
          </a:xfrm>
        </p:spPr>
        <p:txBody>
          <a:bodyPr/>
          <a:lstStyle/>
          <a:p>
            <a:r>
              <a:rPr lang="en-US" dirty="0"/>
              <a:t>Alekh Agarwal</a:t>
            </a:r>
          </a:p>
          <a:p>
            <a:r>
              <a:rPr lang="en-US" dirty="0"/>
              <a:t>Microsoft Research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8" y="5385941"/>
            <a:ext cx="3496056" cy="9753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0" y="5385941"/>
            <a:ext cx="3524250" cy="1295400"/>
          </a:xfrm>
          <a:prstGeom prst="rect">
            <a:avLst/>
          </a:prstGeom>
        </p:spPr>
      </p:pic>
    </p:spTree>
    <p:extLst>
      <p:ext uri="{BB962C8B-B14F-4D97-AF65-F5344CB8AC3E}">
        <p14:creationId xmlns:p14="http://schemas.microsoft.com/office/powerpoint/2010/main" val="69345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mj-lt"/>
              </a:rPr>
              <a:t>Pervasive applications</a:t>
            </a:r>
            <a:endParaRPr lang="en-US" dirty="0"/>
          </a:p>
        </p:txBody>
      </p:sp>
      <p:sp>
        <p:nvSpPr>
          <p:cNvPr id="3" name="Content Placeholder 2"/>
          <p:cNvSpPr>
            <a:spLocks noGrp="1"/>
          </p:cNvSpPr>
          <p:nvPr>
            <p:ph idx="1"/>
          </p:nvPr>
        </p:nvSpPr>
        <p:spPr/>
        <p:txBody>
          <a:bodyPr/>
          <a:lstStyle/>
          <a:p>
            <a:r>
              <a:rPr lang="en-US" dirty="0"/>
              <a:t>Content Recommendation: Apps, Movies, Books, …</a:t>
            </a:r>
          </a:p>
          <a:p>
            <a:r>
              <a:rPr lang="en-US" dirty="0"/>
              <a:t>Personalization of search results</a:t>
            </a:r>
          </a:p>
          <a:p>
            <a:r>
              <a:rPr lang="en-US" dirty="0"/>
              <a:t>Churn prevention</a:t>
            </a:r>
          </a:p>
          <a:p>
            <a:r>
              <a:rPr lang="en-US" dirty="0"/>
              <a:t>Adaptive UI personalization</a:t>
            </a:r>
          </a:p>
          <a:p>
            <a:r>
              <a:rPr lang="en-US" dirty="0"/>
              <a:t>…</a:t>
            </a:r>
          </a:p>
          <a:p>
            <a:endParaRPr lang="en-US" dirty="0"/>
          </a:p>
          <a:p>
            <a:pPr marL="0" indent="0">
              <a:buNone/>
            </a:pPr>
            <a:r>
              <a:rPr lang="en-US" dirty="0"/>
              <a:t>How to build a general purpose system to power all of them?</a:t>
            </a:r>
          </a:p>
        </p:txBody>
      </p:sp>
    </p:spTree>
    <p:extLst>
      <p:ext uri="{BB962C8B-B14F-4D97-AF65-F5344CB8AC3E}">
        <p14:creationId xmlns:p14="http://schemas.microsoft.com/office/powerpoint/2010/main" val="4418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Key Properties</a:t>
            </a:r>
          </a:p>
        </p:txBody>
      </p:sp>
      <p:sp>
        <p:nvSpPr>
          <p:cNvPr id="3" name="Content Placeholder 2"/>
          <p:cNvSpPr>
            <a:spLocks noGrp="1"/>
          </p:cNvSpPr>
          <p:nvPr>
            <p:ph idx="1"/>
          </p:nvPr>
        </p:nvSpPr>
        <p:spPr>
          <a:xfrm>
            <a:off x="304800" y="1825625"/>
            <a:ext cx="11705967" cy="4351338"/>
          </a:xfrm>
        </p:spPr>
        <p:txBody>
          <a:bodyPr/>
          <a:lstStyle/>
          <a:p>
            <a:r>
              <a:rPr lang="en-US" dirty="0"/>
              <a:t>Feedback only on actions taken</a:t>
            </a:r>
          </a:p>
          <a:p>
            <a:r>
              <a:rPr lang="en-US" dirty="0"/>
              <a:t>Need to try every </a:t>
            </a:r>
            <a:r>
              <a:rPr lang="en-US" b="1" dirty="0"/>
              <a:t>plausibly good action</a:t>
            </a:r>
            <a:r>
              <a:rPr lang="en-US" dirty="0"/>
              <a:t>… </a:t>
            </a:r>
          </a:p>
          <a:p>
            <a:r>
              <a:rPr lang="en-US" dirty="0"/>
              <a:t>… for every context</a:t>
            </a:r>
          </a:p>
          <a:p>
            <a:endParaRPr lang="en-US" dirty="0"/>
          </a:p>
          <a:p>
            <a:pPr marL="0" indent="0" algn="ctr">
              <a:buNone/>
            </a:pPr>
            <a:r>
              <a:rPr lang="en-US" sz="3400" b="1" dirty="0"/>
              <a:t>Randomized choice of actions makes correct learning possible</a:t>
            </a:r>
          </a:p>
          <a:p>
            <a:pPr marL="0" indent="0">
              <a:buNone/>
            </a:pPr>
            <a:endParaRPr lang="en-US" sz="3400" b="1" dirty="0"/>
          </a:p>
        </p:txBody>
      </p:sp>
    </p:spTree>
    <p:extLst>
      <p:ext uri="{BB962C8B-B14F-4D97-AF65-F5344CB8AC3E}">
        <p14:creationId xmlns:p14="http://schemas.microsoft.com/office/powerpoint/2010/main" val="21992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Randomization</a:t>
            </a:r>
          </a:p>
        </p:txBody>
      </p:sp>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3697" b="94118" l="10000" r="90000">
                        <a14:foregroundMark x1="50313" y1="23025" x2="50313" y2="23025"/>
                      </a14:backgroundRemoval>
                    </a14:imgEffect>
                  </a14:imgLayer>
                </a14:imgProps>
              </a:ext>
              <a:ext uri="{28A0092B-C50C-407E-A947-70E740481C1C}">
                <a14:useLocalDpi xmlns:a14="http://schemas.microsoft.com/office/drawing/2010/main" val="0"/>
              </a:ext>
            </a:extLst>
          </a:blip>
          <a:stretch>
            <a:fillRect/>
          </a:stretch>
        </p:blipFill>
        <p:spPr>
          <a:xfrm>
            <a:off x="838200" y="1928582"/>
            <a:ext cx="2653665" cy="24670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172" y="2534318"/>
            <a:ext cx="2079968" cy="1189365"/>
          </a:xfrm>
          <a:prstGeom prst="rect">
            <a:avLst/>
          </a:prstGeom>
        </p:spPr>
      </p:pic>
      <p:sp>
        <p:nvSpPr>
          <p:cNvPr id="6" name="Right Arrow 5"/>
          <p:cNvSpPr/>
          <p:nvPr/>
        </p:nvSpPr>
        <p:spPr>
          <a:xfrm>
            <a:off x="2684292" y="2600561"/>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751091" y="2600561"/>
            <a:ext cx="1730214" cy="10572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t>Recommendation Policy</a:t>
            </a:r>
          </a:p>
        </p:txBody>
      </p:sp>
      <p:sp>
        <p:nvSpPr>
          <p:cNvPr id="8" name="Right Arrow 7"/>
          <p:cNvSpPr/>
          <p:nvPr/>
        </p:nvSpPr>
        <p:spPr>
          <a:xfrm>
            <a:off x="6938633" y="2711016"/>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205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Randomization</a:t>
            </a:r>
          </a:p>
        </p:txBody>
      </p:sp>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3697" b="94118" l="10000" r="90000">
                        <a14:foregroundMark x1="50313" y1="23025" x2="50313" y2="23025"/>
                      </a14:backgroundRemoval>
                    </a14:imgEffect>
                  </a14:imgLayer>
                </a14:imgProps>
              </a:ext>
              <a:ext uri="{28A0092B-C50C-407E-A947-70E740481C1C}">
                <a14:useLocalDpi xmlns:a14="http://schemas.microsoft.com/office/drawing/2010/main" val="0"/>
              </a:ext>
            </a:extLst>
          </a:blip>
          <a:stretch>
            <a:fillRect/>
          </a:stretch>
        </p:blipFill>
        <p:spPr>
          <a:xfrm>
            <a:off x="838200" y="1928582"/>
            <a:ext cx="2653665" cy="24670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172" y="2534318"/>
            <a:ext cx="2079968" cy="1189365"/>
          </a:xfrm>
          <a:prstGeom prst="rect">
            <a:avLst/>
          </a:prstGeom>
        </p:spPr>
      </p:pic>
      <p:sp>
        <p:nvSpPr>
          <p:cNvPr id="6" name="Right Arrow 5"/>
          <p:cNvSpPr/>
          <p:nvPr/>
        </p:nvSpPr>
        <p:spPr>
          <a:xfrm>
            <a:off x="2684292" y="2600561"/>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462943" y="2424418"/>
            <a:ext cx="2265028" cy="2143229"/>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4751091" y="2600561"/>
            <a:ext cx="1730214" cy="10572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t>Recommendation Policy</a:t>
            </a:r>
          </a:p>
        </p:txBody>
      </p:sp>
      <p:sp>
        <p:nvSpPr>
          <p:cNvPr id="8" name="Right Arrow 7"/>
          <p:cNvSpPr/>
          <p:nvPr/>
        </p:nvSpPr>
        <p:spPr>
          <a:xfrm>
            <a:off x="6938633" y="2711016"/>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76911" y="1927837"/>
            <a:ext cx="1706429" cy="369332"/>
          </a:xfrm>
          <a:prstGeom prst="rect">
            <a:avLst/>
          </a:prstGeom>
          <a:noFill/>
        </p:spPr>
        <p:txBody>
          <a:bodyPr wrap="none" rtlCol="0">
            <a:spAutoFit/>
          </a:bodyPr>
          <a:lstStyle/>
          <a:p>
            <a:r>
              <a:rPr lang="en-US" dirty="0"/>
              <a:t>Decision Service</a:t>
            </a:r>
          </a:p>
        </p:txBody>
      </p:sp>
      <p:pic>
        <p:nvPicPr>
          <p:cNvPr id="12" name="Picture 2" descr="http://ts3.mm.bing.net/th?id=H.4894167970611314&amp;w=248&amp;h=188&amp;c=7&amp;rs=1&amp;pid=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154" y="3833917"/>
            <a:ext cx="1043941" cy="59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34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Randomization</a:t>
            </a:r>
          </a:p>
        </p:txBody>
      </p:sp>
      <p:pic>
        <p:nvPicPr>
          <p:cNvPr id="4"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3697" b="94118" l="10000" r="90000">
                        <a14:foregroundMark x1="50313" y1="23025" x2="50313" y2="23025"/>
                      </a14:backgroundRemoval>
                    </a14:imgEffect>
                  </a14:imgLayer>
                </a14:imgProps>
              </a:ext>
              <a:ext uri="{28A0092B-C50C-407E-A947-70E740481C1C}">
                <a14:useLocalDpi xmlns:a14="http://schemas.microsoft.com/office/drawing/2010/main" val="0"/>
              </a:ext>
            </a:extLst>
          </a:blip>
          <a:stretch>
            <a:fillRect/>
          </a:stretch>
        </p:blipFill>
        <p:spPr>
          <a:xfrm>
            <a:off x="838200" y="1928582"/>
            <a:ext cx="2653665" cy="24670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3172" y="2534318"/>
            <a:ext cx="2079968" cy="1189365"/>
          </a:xfrm>
          <a:prstGeom prst="rect">
            <a:avLst/>
          </a:prstGeom>
        </p:spPr>
      </p:pic>
      <p:sp>
        <p:nvSpPr>
          <p:cNvPr id="6" name="Right Arrow 5"/>
          <p:cNvSpPr/>
          <p:nvPr/>
        </p:nvSpPr>
        <p:spPr>
          <a:xfrm>
            <a:off x="2684292" y="2600561"/>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462943" y="2424418"/>
            <a:ext cx="2265028" cy="2143229"/>
          </a:xfrm>
          <a:prstGeom prst="round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4751091" y="2600561"/>
            <a:ext cx="1730214" cy="10572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t>Recommendation Policy</a:t>
            </a:r>
          </a:p>
        </p:txBody>
      </p:sp>
      <p:sp>
        <p:nvSpPr>
          <p:cNvPr id="8" name="Right Arrow 7"/>
          <p:cNvSpPr/>
          <p:nvPr/>
        </p:nvSpPr>
        <p:spPr>
          <a:xfrm>
            <a:off x="6938633" y="2711016"/>
            <a:ext cx="1615146"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76911" y="1927837"/>
            <a:ext cx="1706429" cy="369332"/>
          </a:xfrm>
          <a:prstGeom prst="rect">
            <a:avLst/>
          </a:prstGeom>
          <a:noFill/>
        </p:spPr>
        <p:txBody>
          <a:bodyPr wrap="none" rtlCol="0">
            <a:spAutoFit/>
          </a:bodyPr>
          <a:lstStyle/>
          <a:p>
            <a:r>
              <a:rPr lang="en-US" dirty="0"/>
              <a:t>Decision Service</a:t>
            </a:r>
          </a:p>
        </p:txBody>
      </p:sp>
      <p:pic>
        <p:nvPicPr>
          <p:cNvPr id="12" name="Picture 2" descr="http://ts3.mm.bing.net/th?id=H.4894167970611314&amp;w=248&amp;h=188&amp;c=7&amp;rs=1&amp;pid=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154" y="3833917"/>
            <a:ext cx="1043941" cy="593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3172" y="2534318"/>
            <a:ext cx="2079968" cy="1189365"/>
          </a:xfrm>
          <a:prstGeom prst="rect">
            <a:avLst/>
          </a:prstGeom>
        </p:spPr>
      </p:pic>
      <p:sp>
        <p:nvSpPr>
          <p:cNvPr id="9" name="Rectangle 8"/>
          <p:cNvSpPr/>
          <p:nvPr/>
        </p:nvSpPr>
        <p:spPr>
          <a:xfrm>
            <a:off x="3243093" y="5309851"/>
            <a:ext cx="4704749" cy="369332"/>
          </a:xfrm>
          <a:prstGeom prst="rect">
            <a:avLst/>
          </a:prstGeom>
        </p:spPr>
        <p:txBody>
          <a:bodyPr wrap="none">
            <a:spAutoFit/>
          </a:bodyPr>
          <a:lstStyle/>
          <a:p>
            <a:pPr algn="ctr"/>
            <a:r>
              <a:rPr lang="en-US" b="1" dirty="0"/>
              <a:t>Need to record the probability of chosen action</a:t>
            </a:r>
          </a:p>
        </p:txBody>
      </p:sp>
    </p:spTree>
    <p:extLst>
      <p:ext uri="{BB962C8B-B14F-4D97-AF65-F5344CB8AC3E}">
        <p14:creationId xmlns:p14="http://schemas.microsoft.com/office/powerpoint/2010/main" val="20701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mj-lt"/>
              </a:rPr>
              <a:t>Why it goes wrong</a:t>
            </a:r>
          </a:p>
        </p:txBody>
      </p:sp>
      <p:sp>
        <p:nvSpPr>
          <p:cNvPr id="3" name="Content Placeholder 2"/>
          <p:cNvSpPr>
            <a:spLocks noGrp="1"/>
          </p:cNvSpPr>
          <p:nvPr>
            <p:ph idx="1"/>
          </p:nvPr>
        </p:nvSpPr>
        <p:spPr>
          <a:xfrm>
            <a:off x="617518" y="1885012"/>
            <a:ext cx="7154882" cy="4017029"/>
          </a:xfrm>
        </p:spPr>
        <p:txBody>
          <a:bodyPr>
            <a:normAutofit lnSpcReduction="10000"/>
          </a:bodyPr>
          <a:lstStyle/>
          <a:p>
            <a:pPr>
              <a:lnSpc>
                <a:spcPct val="100000"/>
              </a:lnSpc>
            </a:pPr>
            <a:r>
              <a:rPr lang="en-US" b="1" dirty="0">
                <a:latin typeface="+mn-lt"/>
              </a:rPr>
              <a:t>Separate teams for each part of the process</a:t>
            </a:r>
          </a:p>
          <a:p>
            <a:pPr>
              <a:lnSpc>
                <a:spcPct val="100000"/>
              </a:lnSpc>
            </a:pPr>
            <a:r>
              <a:rPr lang="en-US" b="1" dirty="0">
                <a:latin typeface="+mn-lt"/>
              </a:rPr>
              <a:t>Faulty logging</a:t>
            </a:r>
          </a:p>
          <a:p>
            <a:pPr lvl="1">
              <a:lnSpc>
                <a:spcPct val="100000"/>
              </a:lnSpc>
            </a:pPr>
            <a:r>
              <a:rPr lang="en-US" dirty="0">
                <a:latin typeface="+mn-lt"/>
              </a:rPr>
              <a:t>Logging final action, not random choice</a:t>
            </a:r>
          </a:p>
          <a:p>
            <a:pPr lvl="1">
              <a:lnSpc>
                <a:spcPct val="100000"/>
              </a:lnSpc>
            </a:pPr>
            <a:r>
              <a:rPr lang="en-US" dirty="0">
                <a:latin typeface="+mn-lt"/>
              </a:rPr>
              <a:t>Logging just choice, not probabilities</a:t>
            </a:r>
          </a:p>
          <a:p>
            <a:pPr lvl="1">
              <a:lnSpc>
                <a:spcPct val="100000"/>
              </a:lnSpc>
            </a:pPr>
            <a:r>
              <a:rPr lang="en-US" dirty="0">
                <a:latin typeface="+mn-lt"/>
              </a:rPr>
              <a:t>Features not logged and change in time</a:t>
            </a:r>
          </a:p>
          <a:p>
            <a:pPr>
              <a:lnSpc>
                <a:spcPct val="100000"/>
              </a:lnSpc>
            </a:pPr>
            <a:r>
              <a:rPr lang="en-US" b="1" dirty="0">
                <a:latin typeface="+mn-lt"/>
              </a:rPr>
              <a:t>Runtime behavior incompatible with the ML</a:t>
            </a:r>
          </a:p>
          <a:p>
            <a:pPr lvl="1">
              <a:lnSpc>
                <a:spcPct val="100000"/>
              </a:lnSpc>
            </a:pPr>
            <a:r>
              <a:rPr lang="en-US" dirty="0">
                <a:latin typeface="+mn-lt"/>
              </a:rPr>
              <a:t>Business logic overriding randomization</a:t>
            </a:r>
          </a:p>
          <a:p>
            <a:pPr lvl="1">
              <a:lnSpc>
                <a:spcPct val="100000"/>
              </a:lnSpc>
            </a:pPr>
            <a:r>
              <a:rPr lang="en-US" dirty="0">
                <a:latin typeface="+mn-lt"/>
              </a:rPr>
              <a:t>Using the probability as feature for downstream ML</a:t>
            </a:r>
          </a:p>
          <a:p>
            <a:pPr>
              <a:lnSpc>
                <a:spcPct val="100000"/>
              </a:lnSpc>
            </a:pPr>
            <a:endParaRPr lang="en-US" dirty="0">
              <a:latin typeface="+mn-lt"/>
            </a:endParaRPr>
          </a:p>
        </p:txBody>
      </p:sp>
      <p:graphicFrame>
        <p:nvGraphicFramePr>
          <p:cNvPr id="7" name="Diagram 6"/>
          <p:cNvGraphicFramePr/>
          <p:nvPr>
            <p:extLst/>
          </p:nvPr>
        </p:nvGraphicFramePr>
        <p:xfrm>
          <a:off x="6793718" y="1859406"/>
          <a:ext cx="5016507" cy="3792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133600" y="6036978"/>
            <a:ext cx="8604738" cy="523220"/>
          </a:xfrm>
          <a:prstGeom prst="rect">
            <a:avLst/>
          </a:prstGeom>
          <a:noFill/>
        </p:spPr>
        <p:txBody>
          <a:bodyPr wrap="square" rtlCol="0">
            <a:spAutoFit/>
          </a:bodyPr>
          <a:lstStyle/>
          <a:p>
            <a:r>
              <a:rPr lang="en-US" sz="2800" dirty="0"/>
              <a:t>Subtle errors that are difficult to find in complex systems!</a:t>
            </a:r>
          </a:p>
        </p:txBody>
      </p:sp>
    </p:spTree>
    <p:extLst>
      <p:ext uri="{BB962C8B-B14F-4D97-AF65-F5344CB8AC3E}">
        <p14:creationId xmlns:p14="http://schemas.microsoft.com/office/powerpoint/2010/main" val="422574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482"/>
            <a:ext cx="10515600" cy="1325563"/>
          </a:xfrm>
        </p:spPr>
        <p:txBody>
          <a:bodyPr/>
          <a:lstStyle/>
          <a:p>
            <a:r>
              <a:rPr lang="en-US" dirty="0">
                <a:latin typeface="+mj-lt"/>
              </a:rPr>
              <a:t>Multiworld Testing Decision Service</a:t>
            </a:r>
          </a:p>
        </p:txBody>
      </p:sp>
      <p:sp>
        <p:nvSpPr>
          <p:cNvPr id="3" name="Content Placeholder 2"/>
          <p:cNvSpPr>
            <a:spLocks noGrp="1"/>
          </p:cNvSpPr>
          <p:nvPr>
            <p:ph idx="1"/>
          </p:nvPr>
        </p:nvSpPr>
        <p:spPr>
          <a:xfrm>
            <a:off x="285430" y="2170739"/>
            <a:ext cx="6379685" cy="4017029"/>
          </a:xfrm>
        </p:spPr>
        <p:txBody>
          <a:bodyPr/>
          <a:lstStyle/>
          <a:p>
            <a:r>
              <a:rPr lang="en-US" b="1" dirty="0">
                <a:latin typeface="+mn-lt"/>
              </a:rPr>
              <a:t>Goal: Make this easy, fast, automated</a:t>
            </a:r>
          </a:p>
          <a:p>
            <a:pPr marL="0" indent="0">
              <a:buNone/>
            </a:pPr>
            <a:endParaRPr lang="en-US" dirty="0">
              <a:latin typeface="+mn-lt"/>
            </a:endParaRPr>
          </a:p>
          <a:p>
            <a:r>
              <a:rPr lang="en-US" dirty="0">
                <a:latin typeface="+mn-lt"/>
              </a:rPr>
              <a:t>General-purpose system</a:t>
            </a:r>
          </a:p>
          <a:p>
            <a:r>
              <a:rPr lang="en-US" dirty="0">
                <a:latin typeface="+mn-lt"/>
              </a:rPr>
              <a:t>Without an ML person in the loop for some classes of applications</a:t>
            </a:r>
          </a:p>
          <a:p>
            <a:endParaRPr lang="en-US" dirty="0"/>
          </a:p>
        </p:txBody>
      </p:sp>
      <p:sp>
        <p:nvSpPr>
          <p:cNvPr id="2" name="TextBox 1"/>
          <p:cNvSpPr txBox="1"/>
          <p:nvPr/>
        </p:nvSpPr>
        <p:spPr>
          <a:xfrm>
            <a:off x="1272791" y="1852914"/>
            <a:ext cx="2033516" cy="400110"/>
          </a:xfrm>
          <a:prstGeom prst="rect">
            <a:avLst/>
          </a:prstGeom>
          <a:noFill/>
        </p:spPr>
        <p:txBody>
          <a:bodyPr wrap="square" rtlCol="0">
            <a:spAutoFit/>
          </a:bodyPr>
          <a:lstStyle/>
          <a:p>
            <a:pPr algn="ctr"/>
            <a:r>
              <a:rPr lang="en-US" sz="2000" b="1" dirty="0"/>
              <a:t>any part of</a:t>
            </a:r>
          </a:p>
        </p:txBody>
      </p:sp>
      <p:sp>
        <p:nvSpPr>
          <p:cNvPr id="6" name="TextBox 5"/>
          <p:cNvSpPr txBox="1"/>
          <p:nvPr/>
        </p:nvSpPr>
        <p:spPr>
          <a:xfrm>
            <a:off x="1272791" y="2335309"/>
            <a:ext cx="2033516" cy="523220"/>
          </a:xfrm>
          <a:prstGeom prst="rect">
            <a:avLst/>
          </a:prstGeom>
          <a:noFill/>
        </p:spPr>
        <p:txBody>
          <a:bodyPr wrap="square" rtlCol="0">
            <a:spAutoFit/>
          </a:bodyPr>
          <a:lstStyle/>
          <a:p>
            <a:pPr algn="ctr"/>
            <a:r>
              <a:rPr lang="en-US" sz="2800" dirty="0">
                <a:sym typeface="Symbol" panose="05050102010706020507" pitchFamily="18" charset="2"/>
              </a:rPr>
              <a:t></a:t>
            </a:r>
            <a:endParaRPr lang="en-US" sz="2800" dirty="0"/>
          </a:p>
        </p:txBody>
      </p:sp>
      <p:graphicFrame>
        <p:nvGraphicFramePr>
          <p:cNvPr id="8" name="Diagram 7"/>
          <p:cNvGraphicFramePr/>
          <p:nvPr>
            <p:extLst/>
          </p:nvPr>
        </p:nvGraphicFramePr>
        <p:xfrm>
          <a:off x="6793718" y="1859406"/>
          <a:ext cx="5016507" cy="3792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39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Decision Service Gains on MSN</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744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05"/>
          <p:cNvGrpSpPr>
            <a:grpSpLocks/>
          </p:cNvGrpSpPr>
          <p:nvPr/>
        </p:nvGrpSpPr>
        <p:grpSpPr bwMode="auto">
          <a:xfrm>
            <a:off x="1758950"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5478463"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505450"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7200"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65775"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97525"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13400"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43563"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1781175"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4094163"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3971925"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4537075"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4210050"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6442075"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4645025"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5988050"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4756150"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4757738"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4787900"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8455025"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8350250"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EFFFF"/>
                </a:solidFill>
                <a:effectLst/>
                <a:latin typeface="Calibri" panose="020F0502020204030204" pitchFamily="34" charset="0"/>
              </a:rPr>
              <a:t>Offline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 name="Freeform 269"/>
          <p:cNvSpPr>
            <a:spLocks/>
          </p:cNvSpPr>
          <p:nvPr/>
        </p:nvSpPr>
        <p:spPr bwMode="auto">
          <a:xfrm>
            <a:off x="4648200"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4592638"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6270625"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6272213"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1781175"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1779588"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2076450"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2781300"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3689350"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3000375"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3001963"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7896225"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8732838"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2"/>
          <p:cNvSpPr>
            <a:spLocks noChangeShapeType="1"/>
          </p:cNvSpPr>
          <p:nvPr/>
        </p:nvSpPr>
        <p:spPr bwMode="auto">
          <a:xfrm flipH="1">
            <a:off x="2873375"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2776538"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2970213"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2971800"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2776538"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3683000"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3009900"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3011488"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4764088"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p:cNvSpPr>
            <a:spLocks noGrp="1"/>
          </p:cNvSpPr>
          <p:nvPr>
            <p:ph type="title"/>
          </p:nvPr>
        </p:nvSpPr>
        <p:spPr>
          <a:xfrm>
            <a:off x="0" y="0"/>
            <a:ext cx="10515600" cy="1325563"/>
          </a:xfrm>
        </p:spPr>
        <p:txBody>
          <a:bodyPr/>
          <a:lstStyle/>
          <a:p>
            <a:r>
              <a:rPr lang="en-US" dirty="0"/>
              <a:t>The service </a:t>
            </a:r>
          </a:p>
        </p:txBody>
      </p:sp>
    </p:spTree>
    <p:extLst>
      <p:ext uri="{BB962C8B-B14F-4D97-AF65-F5344CB8AC3E}">
        <p14:creationId xmlns:p14="http://schemas.microsoft.com/office/powerpoint/2010/main" val="207358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service </a:t>
            </a:r>
          </a:p>
        </p:txBody>
      </p:sp>
      <p:grpSp>
        <p:nvGrpSpPr>
          <p:cNvPr id="8" name="Group 205"/>
          <p:cNvGrpSpPr>
            <a:grpSpLocks/>
          </p:cNvGrpSpPr>
          <p:nvPr/>
        </p:nvGrpSpPr>
        <p:grpSpPr bwMode="auto">
          <a:xfrm>
            <a:off x="1758950"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5478463"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505450"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7200"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65775"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97525"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13400"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43563"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1781175"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4094163"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3971925"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4537075"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4210050"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6442075"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4645025"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5988050"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4756150"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4757738"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4787900"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8455025"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8350250"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EFFFF"/>
                </a:solidFill>
                <a:effectLst/>
                <a:latin typeface="Calibri" panose="020F0502020204030204" pitchFamily="34" charset="0"/>
              </a:rPr>
              <a:t>Offline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 name="Freeform 269"/>
          <p:cNvSpPr>
            <a:spLocks/>
          </p:cNvSpPr>
          <p:nvPr/>
        </p:nvSpPr>
        <p:spPr bwMode="auto">
          <a:xfrm>
            <a:off x="4648200"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4592638"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6270625"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6272213"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1781175"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1779588"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2076450"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2781300"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3689350"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3000375"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3001963"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7896225"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8732838"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2"/>
          <p:cNvSpPr>
            <a:spLocks noChangeShapeType="1"/>
          </p:cNvSpPr>
          <p:nvPr/>
        </p:nvSpPr>
        <p:spPr bwMode="auto">
          <a:xfrm flipH="1">
            <a:off x="2873375"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2776538"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2970213"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2971800"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2776538"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3683000"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3009900"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3011488"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4764088"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5" name="Rectangle 1094"/>
          <p:cNvSpPr/>
          <p:nvPr/>
        </p:nvSpPr>
        <p:spPr>
          <a:xfrm>
            <a:off x="3600451" y="2401888"/>
            <a:ext cx="2204731" cy="2017713"/>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4010025" y="1895040"/>
            <a:ext cx="1302729" cy="523220"/>
          </a:xfrm>
          <a:prstGeom prst="rect">
            <a:avLst/>
          </a:prstGeom>
          <a:noFill/>
        </p:spPr>
        <p:txBody>
          <a:bodyPr wrap="none" rtlCol="0">
            <a:spAutoFit/>
          </a:bodyPr>
          <a:lstStyle/>
          <a:p>
            <a:r>
              <a:rPr lang="en-US" sz="2800" b="1" dirty="0">
                <a:solidFill>
                  <a:schemeClr val="accent6"/>
                </a:solidFill>
              </a:rPr>
              <a:t>Explore</a:t>
            </a:r>
            <a:endParaRPr lang="en-US" sz="2400" b="1" dirty="0">
              <a:solidFill>
                <a:schemeClr val="accent6"/>
              </a:solidFill>
            </a:endParaRPr>
          </a:p>
        </p:txBody>
      </p:sp>
    </p:spTree>
    <p:extLst>
      <p:ext uri="{BB962C8B-B14F-4D97-AF65-F5344CB8AC3E}">
        <p14:creationId xmlns:p14="http://schemas.microsoft.com/office/powerpoint/2010/main" val="53061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AI Desiderata</a:t>
            </a:r>
          </a:p>
        </p:txBody>
      </p:sp>
      <p:sp>
        <p:nvSpPr>
          <p:cNvPr id="3" name="Content Placeholder 2"/>
          <p:cNvSpPr>
            <a:spLocks noGrp="1"/>
          </p:cNvSpPr>
          <p:nvPr>
            <p:ph idx="1"/>
          </p:nvPr>
        </p:nvSpPr>
        <p:spPr>
          <a:xfrm>
            <a:off x="838200" y="1825625"/>
            <a:ext cx="10515600" cy="4734566"/>
          </a:xfrm>
        </p:spPr>
        <p:txBody>
          <a:bodyPr/>
          <a:lstStyle/>
          <a:p>
            <a:r>
              <a:rPr lang="en-US" dirty="0"/>
              <a:t>Intelligent Assistant</a:t>
            </a:r>
          </a:p>
          <a:p>
            <a:r>
              <a:rPr lang="en-US" dirty="0"/>
              <a:t>Conversational Agent</a:t>
            </a:r>
          </a:p>
          <a:p>
            <a:r>
              <a:rPr lang="en-US" dirty="0"/>
              <a:t>Self-Driving</a:t>
            </a:r>
          </a:p>
          <a:p>
            <a:r>
              <a:rPr lang="en-US" dirty="0"/>
              <a:t>Game Playing</a:t>
            </a:r>
          </a:p>
          <a:p>
            <a:r>
              <a:rPr lang="en-US" dirty="0"/>
              <a:t>…</a:t>
            </a:r>
          </a:p>
          <a:p>
            <a:endParaRPr lang="en-US" dirty="0"/>
          </a:p>
          <a:p>
            <a:pPr marL="0" indent="0" algn="ctr">
              <a:buNone/>
            </a:pPr>
            <a:r>
              <a:rPr lang="en-US" b="1" dirty="0"/>
              <a:t>All of these and many more, using a single approach</a:t>
            </a:r>
          </a:p>
          <a:p>
            <a:pPr marL="0" indent="0" algn="ctr">
              <a:buNone/>
            </a:pPr>
            <a:endParaRPr lang="en-US" b="1" dirty="0"/>
          </a:p>
          <a:p>
            <a:pPr marL="0" indent="0" algn="ctr">
              <a:buNone/>
            </a:pPr>
            <a:r>
              <a:rPr lang="en-US" b="1" dirty="0"/>
              <a:t>How to get there?</a:t>
            </a:r>
          </a:p>
        </p:txBody>
      </p:sp>
    </p:spTree>
    <p:extLst>
      <p:ext uri="{BB962C8B-B14F-4D97-AF65-F5344CB8AC3E}">
        <p14:creationId xmlns:p14="http://schemas.microsoft.com/office/powerpoint/2010/main" val="11980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service </a:t>
            </a:r>
          </a:p>
        </p:txBody>
      </p:sp>
      <p:grpSp>
        <p:nvGrpSpPr>
          <p:cNvPr id="8" name="Group 205"/>
          <p:cNvGrpSpPr>
            <a:grpSpLocks/>
          </p:cNvGrpSpPr>
          <p:nvPr/>
        </p:nvGrpSpPr>
        <p:grpSpPr bwMode="auto">
          <a:xfrm>
            <a:off x="1758950"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5478463"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505450"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7200"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65775"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97525"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13400"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43563"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1781175"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4094163"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3971925"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4537075"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4210050"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6442075"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4645025"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5988050"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4756150"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4757738"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4787900"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8455025"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8350250"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EFFFF"/>
                </a:solidFill>
                <a:effectLst/>
                <a:latin typeface="Calibri" panose="020F0502020204030204" pitchFamily="34" charset="0"/>
              </a:rPr>
              <a:t>Offline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 name="Freeform 269"/>
          <p:cNvSpPr>
            <a:spLocks/>
          </p:cNvSpPr>
          <p:nvPr/>
        </p:nvSpPr>
        <p:spPr bwMode="auto">
          <a:xfrm>
            <a:off x="4648200"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4592638"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6270625"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6272213"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1781175"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1779588"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2076450"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2781300"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3689350"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3000375"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3001963"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7896225"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8732838"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2"/>
          <p:cNvSpPr>
            <a:spLocks noChangeShapeType="1"/>
          </p:cNvSpPr>
          <p:nvPr/>
        </p:nvSpPr>
        <p:spPr bwMode="auto">
          <a:xfrm flipH="1">
            <a:off x="2873375"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2776538"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2970213"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2971800"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2776538"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3683000"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3009900"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3011488"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4764088"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5" name="Rectangle 1094"/>
          <p:cNvSpPr/>
          <p:nvPr/>
        </p:nvSpPr>
        <p:spPr>
          <a:xfrm>
            <a:off x="5999703" y="4339746"/>
            <a:ext cx="2086633" cy="1176152"/>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6409277" y="3832897"/>
            <a:ext cx="1329786" cy="523220"/>
          </a:xfrm>
          <a:prstGeom prst="rect">
            <a:avLst/>
          </a:prstGeom>
          <a:noFill/>
        </p:spPr>
        <p:txBody>
          <a:bodyPr wrap="square" rtlCol="0">
            <a:spAutoFit/>
          </a:bodyPr>
          <a:lstStyle/>
          <a:p>
            <a:pPr algn="ctr"/>
            <a:r>
              <a:rPr lang="en-US" sz="2800" b="1" dirty="0">
                <a:solidFill>
                  <a:schemeClr val="accent1"/>
                </a:solidFill>
              </a:rPr>
              <a:t>Log</a:t>
            </a:r>
            <a:endParaRPr lang="en-US" sz="2400" b="1" dirty="0">
              <a:solidFill>
                <a:schemeClr val="accent1"/>
              </a:solidFill>
            </a:endParaRPr>
          </a:p>
        </p:txBody>
      </p:sp>
    </p:spTree>
    <p:extLst>
      <p:ext uri="{BB962C8B-B14F-4D97-AF65-F5344CB8AC3E}">
        <p14:creationId xmlns:p14="http://schemas.microsoft.com/office/powerpoint/2010/main" val="238526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service </a:t>
            </a:r>
          </a:p>
        </p:txBody>
      </p:sp>
      <p:grpSp>
        <p:nvGrpSpPr>
          <p:cNvPr id="8" name="Group 205"/>
          <p:cNvGrpSpPr>
            <a:grpSpLocks/>
          </p:cNvGrpSpPr>
          <p:nvPr/>
        </p:nvGrpSpPr>
        <p:grpSpPr bwMode="auto">
          <a:xfrm>
            <a:off x="1758950"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5478463"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505450"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7200"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65775"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97525"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13400"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43563"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1781175"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4094163"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3971925"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4537075"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4210050"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6442075"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4645025"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5988050"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4756150"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4757738"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4787900"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8455025"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8350250"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EFFFF"/>
                </a:solidFill>
                <a:effectLst/>
                <a:latin typeface="Calibri" panose="020F0502020204030204" pitchFamily="34" charset="0"/>
              </a:rPr>
              <a:t>Offline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 name="Freeform 269"/>
          <p:cNvSpPr>
            <a:spLocks/>
          </p:cNvSpPr>
          <p:nvPr/>
        </p:nvSpPr>
        <p:spPr bwMode="auto">
          <a:xfrm>
            <a:off x="4648200"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4592638"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6270625"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6272213"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1781175"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1779588"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2076450"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2781300"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3689350"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3000375"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3001963"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7896225"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8732838"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2"/>
          <p:cNvSpPr>
            <a:spLocks noChangeShapeType="1"/>
          </p:cNvSpPr>
          <p:nvPr/>
        </p:nvSpPr>
        <p:spPr bwMode="auto">
          <a:xfrm flipH="1">
            <a:off x="2873375"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2776538"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2970213"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2971800"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2776538"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3683000"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3009900"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3011488"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4764088"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5" name="Rectangle 1094"/>
          <p:cNvSpPr/>
          <p:nvPr/>
        </p:nvSpPr>
        <p:spPr>
          <a:xfrm>
            <a:off x="7786558" y="2821339"/>
            <a:ext cx="2182942" cy="1431574"/>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8503725" y="2287313"/>
            <a:ext cx="1391163" cy="523220"/>
          </a:xfrm>
          <a:prstGeom prst="rect">
            <a:avLst/>
          </a:prstGeom>
          <a:noFill/>
        </p:spPr>
        <p:txBody>
          <a:bodyPr wrap="square" rtlCol="0">
            <a:spAutoFit/>
          </a:bodyPr>
          <a:lstStyle/>
          <a:p>
            <a:pPr algn="ctr"/>
            <a:r>
              <a:rPr lang="en-US" sz="2800" b="1" dirty="0">
                <a:solidFill>
                  <a:srgbClr val="FF0000"/>
                </a:solidFill>
              </a:rPr>
              <a:t>Learn</a:t>
            </a:r>
            <a:endParaRPr lang="en-US" sz="2400" b="1" dirty="0">
              <a:solidFill>
                <a:srgbClr val="FF0000"/>
              </a:solidFill>
            </a:endParaRPr>
          </a:p>
        </p:txBody>
      </p:sp>
    </p:spTree>
    <p:extLst>
      <p:ext uri="{BB962C8B-B14F-4D97-AF65-F5344CB8AC3E}">
        <p14:creationId xmlns:p14="http://schemas.microsoft.com/office/powerpoint/2010/main" val="174045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service </a:t>
            </a:r>
          </a:p>
        </p:txBody>
      </p:sp>
      <p:grpSp>
        <p:nvGrpSpPr>
          <p:cNvPr id="8" name="Group 205"/>
          <p:cNvGrpSpPr>
            <a:grpSpLocks/>
          </p:cNvGrpSpPr>
          <p:nvPr/>
        </p:nvGrpSpPr>
        <p:grpSpPr bwMode="auto">
          <a:xfrm>
            <a:off x="1758950"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5478463"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505450"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5505450"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537200"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5537200"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65775"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5565775"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5597525"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5597525"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5613400"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5613400"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643563"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5643563"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1781175"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4076700"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4094163"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3771900"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3792538"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3971925"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4537075"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4210050"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76950"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6097588"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6442075"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4645025"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5988050"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4756150"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4757738"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4787900"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967663"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7986713"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8455025"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8350250"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EFFFF"/>
                </a:solidFill>
                <a:effectLst/>
                <a:latin typeface="Calibri" panose="020F0502020204030204" pitchFamily="34" charset="0"/>
              </a:rPr>
              <a:t>Offline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 name="Freeform 269"/>
          <p:cNvSpPr>
            <a:spLocks/>
          </p:cNvSpPr>
          <p:nvPr/>
        </p:nvSpPr>
        <p:spPr bwMode="auto">
          <a:xfrm>
            <a:off x="4648200"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4592638"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6270625"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6272213"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04" name="Picture 280"/>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758950"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1781175"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1779588"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2076450"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2781300"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3689350"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3000375"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3001963"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7896225"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8732838"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2"/>
          <p:cNvSpPr>
            <a:spLocks noChangeShapeType="1"/>
          </p:cNvSpPr>
          <p:nvPr/>
        </p:nvSpPr>
        <p:spPr bwMode="auto">
          <a:xfrm flipH="1">
            <a:off x="2873375"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2776538"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2970213"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2971800"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2776538"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3683000"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3009900"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3011488"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4764088"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95" name="Rectangle 1094"/>
          <p:cNvSpPr/>
          <p:nvPr/>
        </p:nvSpPr>
        <p:spPr>
          <a:xfrm>
            <a:off x="5883275" y="2011363"/>
            <a:ext cx="1540982" cy="465138"/>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6043030" y="1452097"/>
            <a:ext cx="1221472" cy="523220"/>
          </a:xfrm>
          <a:prstGeom prst="rect">
            <a:avLst/>
          </a:prstGeom>
          <a:noFill/>
        </p:spPr>
        <p:txBody>
          <a:bodyPr wrap="square" rtlCol="0">
            <a:spAutoFit/>
          </a:bodyPr>
          <a:lstStyle/>
          <a:p>
            <a:pPr algn="ctr"/>
            <a:r>
              <a:rPr lang="en-US" sz="2800" b="1" dirty="0"/>
              <a:t>Deploy</a:t>
            </a:r>
            <a:endParaRPr lang="en-US" sz="2400" b="1" dirty="0"/>
          </a:p>
        </p:txBody>
      </p:sp>
    </p:spTree>
    <p:extLst>
      <p:ext uri="{BB962C8B-B14F-4D97-AF65-F5344CB8AC3E}">
        <p14:creationId xmlns:p14="http://schemas.microsoft.com/office/powerpoint/2010/main" val="2948157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service</a:t>
            </a:r>
          </a:p>
        </p:txBody>
      </p:sp>
      <p:sp>
        <p:nvSpPr>
          <p:cNvPr id="7" name="AutoShape 3"/>
          <p:cNvSpPr>
            <a:spLocks noChangeAspect="1" noChangeArrowheads="1" noTextEdit="1"/>
          </p:cNvSpPr>
          <p:nvPr/>
        </p:nvSpPr>
        <p:spPr bwMode="auto">
          <a:xfrm>
            <a:off x="366713" y="2066925"/>
            <a:ext cx="11150600" cy="3279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205"/>
          <p:cNvGrpSpPr>
            <a:grpSpLocks/>
          </p:cNvGrpSpPr>
          <p:nvPr/>
        </p:nvGrpSpPr>
        <p:grpSpPr bwMode="auto">
          <a:xfrm>
            <a:off x="366713" y="2782888"/>
            <a:ext cx="3922713" cy="1473200"/>
            <a:chOff x="231" y="1753"/>
            <a:chExt cx="2471" cy="928"/>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 y="1753"/>
              <a:ext cx="2471"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 name="Rectangle 7"/>
            <p:cNvSpPr>
              <a:spLocks noChangeArrowheads="1"/>
            </p:cNvSpPr>
            <p:nvPr/>
          </p:nvSpPr>
          <p:spPr bwMode="auto">
            <a:xfrm>
              <a:off x="245" y="1763"/>
              <a:ext cx="1043"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8"/>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7" name="Rectangle 10"/>
            <p:cNvSpPr>
              <a:spLocks noChangeArrowheads="1"/>
            </p:cNvSpPr>
            <p:nvPr/>
          </p:nvSpPr>
          <p:spPr bwMode="auto">
            <a:xfrm>
              <a:off x="1288"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11"/>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9" name="Rectangle 13"/>
            <p:cNvSpPr>
              <a:spLocks noChangeArrowheads="1"/>
            </p:cNvSpPr>
            <p:nvPr/>
          </p:nvSpPr>
          <p:spPr bwMode="auto">
            <a:xfrm>
              <a:off x="1308" y="1763"/>
              <a:ext cx="1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14"/>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1" name="Rectangle 16"/>
            <p:cNvSpPr>
              <a:spLocks noChangeArrowheads="1"/>
            </p:cNvSpPr>
            <p:nvPr/>
          </p:nvSpPr>
          <p:spPr bwMode="auto">
            <a:xfrm>
              <a:off x="1325"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17"/>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3" name="Rectangle 19"/>
            <p:cNvSpPr>
              <a:spLocks noChangeArrowheads="1"/>
            </p:cNvSpPr>
            <p:nvPr/>
          </p:nvSpPr>
          <p:spPr bwMode="auto">
            <a:xfrm>
              <a:off x="1355" y="1763"/>
              <a:ext cx="1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20"/>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 name="Rectangle 22"/>
            <p:cNvSpPr>
              <a:spLocks noChangeArrowheads="1"/>
            </p:cNvSpPr>
            <p:nvPr/>
          </p:nvSpPr>
          <p:spPr bwMode="auto">
            <a:xfrm>
              <a:off x="137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23"/>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7" name="Rectangle 25"/>
            <p:cNvSpPr>
              <a:spLocks noChangeArrowheads="1"/>
            </p:cNvSpPr>
            <p:nvPr/>
          </p:nvSpPr>
          <p:spPr bwMode="auto">
            <a:xfrm>
              <a:off x="1392"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26"/>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9" name="Rectangle 28"/>
            <p:cNvSpPr>
              <a:spLocks noChangeArrowheads="1"/>
            </p:cNvSpPr>
            <p:nvPr/>
          </p:nvSpPr>
          <p:spPr bwMode="auto">
            <a:xfrm>
              <a:off x="1412" y="1763"/>
              <a:ext cx="2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29"/>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 name="Rectangle 31"/>
            <p:cNvSpPr>
              <a:spLocks noChangeArrowheads="1"/>
            </p:cNvSpPr>
            <p:nvPr/>
          </p:nvSpPr>
          <p:spPr bwMode="auto">
            <a:xfrm>
              <a:off x="1440"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32"/>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7" name="Picture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3" name="Rectangle 34"/>
            <p:cNvSpPr>
              <a:spLocks noChangeArrowheads="1"/>
            </p:cNvSpPr>
            <p:nvPr/>
          </p:nvSpPr>
          <p:spPr bwMode="auto">
            <a:xfrm>
              <a:off x="1460" y="1763"/>
              <a:ext cx="17"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35"/>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7"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7" name="Rectangle 37"/>
            <p:cNvSpPr>
              <a:spLocks noChangeArrowheads="1"/>
            </p:cNvSpPr>
            <p:nvPr/>
          </p:nvSpPr>
          <p:spPr bwMode="auto">
            <a:xfrm>
              <a:off x="1477" y="1763"/>
              <a:ext cx="30"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38"/>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9" name="Rectangle 40"/>
            <p:cNvSpPr>
              <a:spLocks noChangeArrowheads="1"/>
            </p:cNvSpPr>
            <p:nvPr/>
          </p:nvSpPr>
          <p:spPr bwMode="auto">
            <a:xfrm>
              <a:off x="1507"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41"/>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6" name="Picture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 name="Rectangle 43"/>
            <p:cNvSpPr>
              <a:spLocks noChangeArrowheads="1"/>
            </p:cNvSpPr>
            <p:nvPr/>
          </p:nvSpPr>
          <p:spPr bwMode="auto">
            <a:xfrm>
              <a:off x="1525"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4"/>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69" name="Picture 4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5"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 name="Rectangle 46"/>
            <p:cNvSpPr>
              <a:spLocks noChangeArrowheads="1"/>
            </p:cNvSpPr>
            <p:nvPr/>
          </p:nvSpPr>
          <p:spPr bwMode="auto">
            <a:xfrm>
              <a:off x="1545" y="1763"/>
              <a:ext cx="2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7"/>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2" name="Picture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9"/>
            <p:cNvSpPr>
              <a:spLocks noChangeArrowheads="1"/>
            </p:cNvSpPr>
            <p:nvPr/>
          </p:nvSpPr>
          <p:spPr bwMode="auto">
            <a:xfrm>
              <a:off x="1574"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Rectangle 50"/>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5" name="Picture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2"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52"/>
            <p:cNvSpPr>
              <a:spLocks noChangeArrowheads="1"/>
            </p:cNvSpPr>
            <p:nvPr/>
          </p:nvSpPr>
          <p:spPr bwMode="auto">
            <a:xfrm>
              <a:off x="1592"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53"/>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78" name="Picture 5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2"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55"/>
            <p:cNvSpPr>
              <a:spLocks noChangeArrowheads="1"/>
            </p:cNvSpPr>
            <p:nvPr/>
          </p:nvSpPr>
          <p:spPr bwMode="auto">
            <a:xfrm>
              <a:off x="1612" y="1763"/>
              <a:ext cx="27"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Rectangle 56"/>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1" name="Picture 5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58"/>
            <p:cNvSpPr>
              <a:spLocks noChangeArrowheads="1"/>
            </p:cNvSpPr>
            <p:nvPr/>
          </p:nvSpPr>
          <p:spPr bwMode="auto">
            <a:xfrm>
              <a:off x="1639"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Rectangle 59"/>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4" name="Picture 6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61"/>
            <p:cNvSpPr>
              <a:spLocks noChangeArrowheads="1"/>
            </p:cNvSpPr>
            <p:nvPr/>
          </p:nvSpPr>
          <p:spPr bwMode="auto">
            <a:xfrm>
              <a:off x="1659"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Rectangle 62"/>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7" name="Picture 6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7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64"/>
            <p:cNvSpPr>
              <a:spLocks noChangeArrowheads="1"/>
            </p:cNvSpPr>
            <p:nvPr/>
          </p:nvSpPr>
          <p:spPr bwMode="auto">
            <a:xfrm>
              <a:off x="1679"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Rectangle 65"/>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0" name="Picture 6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97" y="1763"/>
              <a:ext cx="2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67"/>
            <p:cNvSpPr>
              <a:spLocks noChangeArrowheads="1"/>
            </p:cNvSpPr>
            <p:nvPr/>
          </p:nvSpPr>
          <p:spPr bwMode="auto">
            <a:xfrm>
              <a:off x="1697" y="1763"/>
              <a:ext cx="2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Rectangle 68"/>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3" name="Picture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6"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 name="Rectangle 70"/>
            <p:cNvSpPr>
              <a:spLocks noChangeArrowheads="1"/>
            </p:cNvSpPr>
            <p:nvPr/>
          </p:nvSpPr>
          <p:spPr bwMode="auto">
            <a:xfrm>
              <a:off x="1726"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71"/>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6" name="Picture 7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73"/>
            <p:cNvSpPr>
              <a:spLocks noChangeArrowheads="1"/>
            </p:cNvSpPr>
            <p:nvPr/>
          </p:nvSpPr>
          <p:spPr bwMode="auto">
            <a:xfrm>
              <a:off x="1744"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74"/>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9" name="Picture 7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4" y="1763"/>
              <a:ext cx="2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 name="Rectangle 76"/>
            <p:cNvSpPr>
              <a:spLocks noChangeArrowheads="1"/>
            </p:cNvSpPr>
            <p:nvPr/>
          </p:nvSpPr>
          <p:spPr bwMode="auto">
            <a:xfrm>
              <a:off x="1764" y="1763"/>
              <a:ext cx="27"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77"/>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2" name="Picture 7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Rectangle 79"/>
            <p:cNvSpPr>
              <a:spLocks noChangeArrowheads="1"/>
            </p:cNvSpPr>
            <p:nvPr/>
          </p:nvSpPr>
          <p:spPr bwMode="auto">
            <a:xfrm>
              <a:off x="1791" y="1763"/>
              <a:ext cx="20"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0"/>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5" name="Picture 8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811"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Rectangle 82"/>
            <p:cNvSpPr>
              <a:spLocks noChangeArrowheads="1"/>
            </p:cNvSpPr>
            <p:nvPr/>
          </p:nvSpPr>
          <p:spPr bwMode="auto">
            <a:xfrm>
              <a:off x="1811"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3"/>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8" name="Picture 8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31"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Rectangle 85"/>
            <p:cNvSpPr>
              <a:spLocks noChangeArrowheads="1"/>
            </p:cNvSpPr>
            <p:nvPr/>
          </p:nvSpPr>
          <p:spPr bwMode="auto">
            <a:xfrm>
              <a:off x="1831"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6"/>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1" name="Picture 8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859"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7" name="Rectangle 88"/>
            <p:cNvSpPr>
              <a:spLocks noChangeArrowheads="1"/>
            </p:cNvSpPr>
            <p:nvPr/>
          </p:nvSpPr>
          <p:spPr bwMode="auto">
            <a:xfrm>
              <a:off x="1859"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9"/>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4" name="Picture 9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78"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0" name="Rectangle 91"/>
            <p:cNvSpPr>
              <a:spLocks noChangeArrowheads="1"/>
            </p:cNvSpPr>
            <p:nvPr/>
          </p:nvSpPr>
          <p:spPr bwMode="auto">
            <a:xfrm>
              <a:off x="1878" y="1763"/>
              <a:ext cx="18"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92"/>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17" name="Picture 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96"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3" name="Rectangle 94"/>
            <p:cNvSpPr>
              <a:spLocks noChangeArrowheads="1"/>
            </p:cNvSpPr>
            <p:nvPr/>
          </p:nvSpPr>
          <p:spPr bwMode="auto">
            <a:xfrm>
              <a:off x="1896"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95"/>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0" name="Picture 9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6" name="Rectangle 97"/>
            <p:cNvSpPr>
              <a:spLocks noChangeArrowheads="1"/>
            </p:cNvSpPr>
            <p:nvPr/>
          </p:nvSpPr>
          <p:spPr bwMode="auto">
            <a:xfrm>
              <a:off x="1916"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98"/>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3" name="Picture 9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44"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100"/>
            <p:cNvSpPr>
              <a:spLocks noChangeArrowheads="1"/>
            </p:cNvSpPr>
            <p:nvPr/>
          </p:nvSpPr>
          <p:spPr bwMode="auto">
            <a:xfrm>
              <a:off x="1944" y="1763"/>
              <a:ext cx="19" cy="896"/>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101"/>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 name="Picture 10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 name="Rectangle 103"/>
            <p:cNvSpPr>
              <a:spLocks noChangeArrowheads="1"/>
            </p:cNvSpPr>
            <p:nvPr/>
          </p:nvSpPr>
          <p:spPr bwMode="auto">
            <a:xfrm>
              <a:off x="1963"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104"/>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9" name="Picture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83"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 name="Rectangle 106"/>
            <p:cNvSpPr>
              <a:spLocks noChangeArrowheads="1"/>
            </p:cNvSpPr>
            <p:nvPr/>
          </p:nvSpPr>
          <p:spPr bwMode="auto">
            <a:xfrm>
              <a:off x="1983" y="1763"/>
              <a:ext cx="2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107"/>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2" name="Picture 10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011"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1" name="Rectangle 109"/>
            <p:cNvSpPr>
              <a:spLocks noChangeArrowheads="1"/>
            </p:cNvSpPr>
            <p:nvPr/>
          </p:nvSpPr>
          <p:spPr bwMode="auto">
            <a:xfrm>
              <a:off x="2011"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110"/>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5" name="Picture 111"/>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030"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4" name="Rectangle 112"/>
            <p:cNvSpPr>
              <a:spLocks noChangeArrowheads="1"/>
            </p:cNvSpPr>
            <p:nvPr/>
          </p:nvSpPr>
          <p:spPr bwMode="auto">
            <a:xfrm>
              <a:off x="2030" y="1763"/>
              <a:ext cx="18"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113"/>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38" name="Picture 11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04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 name="Rectangle 115"/>
            <p:cNvSpPr>
              <a:spLocks noChangeArrowheads="1"/>
            </p:cNvSpPr>
            <p:nvPr/>
          </p:nvSpPr>
          <p:spPr bwMode="auto">
            <a:xfrm>
              <a:off x="2048" y="1763"/>
              <a:ext cx="1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116"/>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1" name="Picture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058"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 name="Rectangle 118"/>
            <p:cNvSpPr>
              <a:spLocks noChangeArrowheads="1"/>
            </p:cNvSpPr>
            <p:nvPr/>
          </p:nvSpPr>
          <p:spPr bwMode="auto">
            <a:xfrm>
              <a:off x="2058"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119"/>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4" name="Picture 120"/>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8"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 name="Rectangle 121"/>
            <p:cNvSpPr>
              <a:spLocks noChangeArrowheads="1"/>
            </p:cNvSpPr>
            <p:nvPr/>
          </p:nvSpPr>
          <p:spPr bwMode="auto">
            <a:xfrm>
              <a:off x="2068" y="1763"/>
              <a:ext cx="20"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122"/>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47" name="Picture 12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88"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 name="Rectangle 124"/>
            <p:cNvSpPr>
              <a:spLocks noChangeArrowheads="1"/>
            </p:cNvSpPr>
            <p:nvPr/>
          </p:nvSpPr>
          <p:spPr bwMode="auto">
            <a:xfrm>
              <a:off x="2088" y="1763"/>
              <a:ext cx="17"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125"/>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0" name="Picture 126"/>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0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 name="Rectangle 127"/>
            <p:cNvSpPr>
              <a:spLocks noChangeArrowheads="1"/>
            </p:cNvSpPr>
            <p:nvPr/>
          </p:nvSpPr>
          <p:spPr bwMode="auto">
            <a:xfrm>
              <a:off x="2105"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128"/>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3" name="Picture 1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25" y="1763"/>
              <a:ext cx="3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2" name="Rectangle 130"/>
            <p:cNvSpPr>
              <a:spLocks noChangeArrowheads="1"/>
            </p:cNvSpPr>
            <p:nvPr/>
          </p:nvSpPr>
          <p:spPr bwMode="auto">
            <a:xfrm>
              <a:off x="2125" y="1763"/>
              <a:ext cx="3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131"/>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6" name="Picture 132"/>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55" y="1763"/>
              <a:ext cx="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5" name="Rectangle 133"/>
            <p:cNvSpPr>
              <a:spLocks noChangeArrowheads="1"/>
            </p:cNvSpPr>
            <p:nvPr/>
          </p:nvSpPr>
          <p:spPr bwMode="auto">
            <a:xfrm>
              <a:off x="2155" y="1763"/>
              <a:ext cx="8" cy="896"/>
            </a:xfrm>
            <a:prstGeom prst="rect">
              <a:avLst/>
            </a:prstGeom>
            <a:solidFill>
              <a:srgbClr val="EB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134"/>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59" name="Picture 135"/>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63"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8" name="Rectangle 136"/>
            <p:cNvSpPr>
              <a:spLocks noChangeArrowheads="1"/>
            </p:cNvSpPr>
            <p:nvPr/>
          </p:nvSpPr>
          <p:spPr bwMode="auto">
            <a:xfrm>
              <a:off x="2163" y="1763"/>
              <a:ext cx="20"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137"/>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2" name="Picture 13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83"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1" name="Rectangle 139"/>
            <p:cNvSpPr>
              <a:spLocks noChangeArrowheads="1"/>
            </p:cNvSpPr>
            <p:nvPr/>
          </p:nvSpPr>
          <p:spPr bwMode="auto">
            <a:xfrm>
              <a:off x="2183"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140"/>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5" name="Picture 14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202"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4" name="Rectangle 142"/>
            <p:cNvSpPr>
              <a:spLocks noChangeArrowheads="1"/>
            </p:cNvSpPr>
            <p:nvPr/>
          </p:nvSpPr>
          <p:spPr bwMode="auto">
            <a:xfrm>
              <a:off x="2202"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143"/>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4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230"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 name="Rectangle 145"/>
            <p:cNvSpPr>
              <a:spLocks noChangeArrowheads="1"/>
            </p:cNvSpPr>
            <p:nvPr/>
          </p:nvSpPr>
          <p:spPr bwMode="auto">
            <a:xfrm>
              <a:off x="2230" y="1763"/>
              <a:ext cx="20" cy="896"/>
            </a:xfrm>
            <a:prstGeom prst="rect">
              <a:avLst/>
            </a:prstGeom>
            <a:solidFill>
              <a:srgbClr val="EC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146"/>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1" name="Picture 147"/>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50"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 name="Rectangle 148"/>
            <p:cNvSpPr>
              <a:spLocks noChangeArrowheads="1"/>
            </p:cNvSpPr>
            <p:nvPr/>
          </p:nvSpPr>
          <p:spPr bwMode="auto">
            <a:xfrm>
              <a:off x="2250" y="1763"/>
              <a:ext cx="17"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49"/>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4" name="Picture 15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267"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3" name="Rectangle 151"/>
            <p:cNvSpPr>
              <a:spLocks noChangeArrowheads="1"/>
            </p:cNvSpPr>
            <p:nvPr/>
          </p:nvSpPr>
          <p:spPr bwMode="auto">
            <a:xfrm>
              <a:off x="2267" y="1763"/>
              <a:ext cx="1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152"/>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77" name="Picture 153"/>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2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 name="Rectangle 154"/>
            <p:cNvSpPr>
              <a:spLocks noChangeArrowheads="1"/>
            </p:cNvSpPr>
            <p:nvPr/>
          </p:nvSpPr>
          <p:spPr bwMode="auto">
            <a:xfrm>
              <a:off x="2277" y="1763"/>
              <a:ext cx="20" cy="896"/>
            </a:xfrm>
            <a:prstGeom prst="rect">
              <a:avLst/>
            </a:prstGeom>
            <a:solidFill>
              <a:srgbClr val="EC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155"/>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0" name="Picture 15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297"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9" name="Rectangle 157"/>
            <p:cNvSpPr>
              <a:spLocks noChangeArrowheads="1"/>
            </p:cNvSpPr>
            <p:nvPr/>
          </p:nvSpPr>
          <p:spPr bwMode="auto">
            <a:xfrm>
              <a:off x="2297" y="1763"/>
              <a:ext cx="18" cy="896"/>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158"/>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3" name="Picture 1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315"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2" name="Rectangle 160"/>
            <p:cNvSpPr>
              <a:spLocks noChangeArrowheads="1"/>
            </p:cNvSpPr>
            <p:nvPr/>
          </p:nvSpPr>
          <p:spPr bwMode="auto">
            <a:xfrm>
              <a:off x="2315" y="1763"/>
              <a:ext cx="20" cy="896"/>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161"/>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6" name="Picture 16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5"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5" name="Rectangle 163"/>
            <p:cNvSpPr>
              <a:spLocks noChangeArrowheads="1"/>
            </p:cNvSpPr>
            <p:nvPr/>
          </p:nvSpPr>
          <p:spPr bwMode="auto">
            <a:xfrm>
              <a:off x="2335" y="1763"/>
              <a:ext cx="10" cy="896"/>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164"/>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89" name="Picture 16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45"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8" name="Rectangle 166"/>
            <p:cNvSpPr>
              <a:spLocks noChangeArrowheads="1"/>
            </p:cNvSpPr>
            <p:nvPr/>
          </p:nvSpPr>
          <p:spPr bwMode="auto">
            <a:xfrm>
              <a:off x="2345" y="1763"/>
              <a:ext cx="19" cy="896"/>
            </a:xfrm>
            <a:prstGeom prst="rect">
              <a:avLst/>
            </a:prstGeom>
            <a:solidFill>
              <a:srgbClr val="ED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167"/>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2" name="Picture 168"/>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364"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1" name="Rectangle 169"/>
            <p:cNvSpPr>
              <a:spLocks noChangeArrowheads="1"/>
            </p:cNvSpPr>
            <p:nvPr/>
          </p:nvSpPr>
          <p:spPr bwMode="auto">
            <a:xfrm>
              <a:off x="2364"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170"/>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71"/>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38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 name="Rectangle 172"/>
            <p:cNvSpPr>
              <a:spLocks noChangeArrowheads="1"/>
            </p:cNvSpPr>
            <p:nvPr/>
          </p:nvSpPr>
          <p:spPr bwMode="auto">
            <a:xfrm>
              <a:off x="2382" y="1763"/>
              <a:ext cx="1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173"/>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8" name="Picture 17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392"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 name="Rectangle 175"/>
            <p:cNvSpPr>
              <a:spLocks noChangeArrowheads="1"/>
            </p:cNvSpPr>
            <p:nvPr/>
          </p:nvSpPr>
          <p:spPr bwMode="auto">
            <a:xfrm>
              <a:off x="2392" y="1763"/>
              <a:ext cx="10" cy="896"/>
            </a:xfrm>
            <a:prstGeom prst="rect">
              <a:avLst/>
            </a:prstGeom>
            <a:solidFill>
              <a:srgbClr val="EE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176"/>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1" name="Picture 17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402"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 name="Rectangle 178"/>
            <p:cNvSpPr>
              <a:spLocks noChangeArrowheads="1"/>
            </p:cNvSpPr>
            <p:nvPr/>
          </p:nvSpPr>
          <p:spPr bwMode="auto">
            <a:xfrm>
              <a:off x="2402" y="1763"/>
              <a:ext cx="18" cy="896"/>
            </a:xfrm>
            <a:prstGeom prst="rect">
              <a:avLst/>
            </a:prstGeom>
            <a:solidFill>
              <a:srgbClr val="EC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179"/>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4" name="Picture 180"/>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420"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3" name="Rectangle 181"/>
            <p:cNvSpPr>
              <a:spLocks noChangeArrowheads="1"/>
            </p:cNvSpPr>
            <p:nvPr/>
          </p:nvSpPr>
          <p:spPr bwMode="auto">
            <a:xfrm>
              <a:off x="2420" y="1763"/>
              <a:ext cx="19"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182"/>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7" name="Picture 18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39"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Rectangle 184"/>
            <p:cNvSpPr>
              <a:spLocks noChangeArrowheads="1"/>
            </p:cNvSpPr>
            <p:nvPr/>
          </p:nvSpPr>
          <p:spPr bwMode="auto">
            <a:xfrm>
              <a:off x="2439"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185"/>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0" name="Picture 18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459" y="1763"/>
              <a:ext cx="1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 name="Rectangle 187"/>
            <p:cNvSpPr>
              <a:spLocks noChangeArrowheads="1"/>
            </p:cNvSpPr>
            <p:nvPr/>
          </p:nvSpPr>
          <p:spPr bwMode="auto">
            <a:xfrm>
              <a:off x="2459" y="1763"/>
              <a:ext cx="18" cy="896"/>
            </a:xfrm>
            <a:prstGeom prst="rect">
              <a:avLst/>
            </a:prstGeom>
            <a:solidFill>
              <a:srgbClr val="EB8F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188"/>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3" name="Picture 18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477"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2" name="Rectangle 190"/>
            <p:cNvSpPr>
              <a:spLocks noChangeArrowheads="1"/>
            </p:cNvSpPr>
            <p:nvPr/>
          </p:nvSpPr>
          <p:spPr bwMode="auto">
            <a:xfrm>
              <a:off x="2477" y="1763"/>
              <a:ext cx="20"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191"/>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5" name="Picture 192"/>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497" y="1763"/>
              <a:ext cx="1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 name="Rectangle 193"/>
            <p:cNvSpPr>
              <a:spLocks noChangeArrowheads="1"/>
            </p:cNvSpPr>
            <p:nvPr/>
          </p:nvSpPr>
          <p:spPr bwMode="auto">
            <a:xfrm>
              <a:off x="2497" y="1763"/>
              <a:ext cx="19" cy="896"/>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194"/>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09" name="Picture 19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516" y="1763"/>
              <a:ext cx="2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1" name="Rectangle 196"/>
            <p:cNvSpPr>
              <a:spLocks noChangeArrowheads="1"/>
            </p:cNvSpPr>
            <p:nvPr/>
          </p:nvSpPr>
          <p:spPr bwMode="auto">
            <a:xfrm>
              <a:off x="2516" y="1763"/>
              <a:ext cx="28"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197"/>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198"/>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544" y="1763"/>
              <a:ext cx="2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5" name="Rectangle 199"/>
            <p:cNvSpPr>
              <a:spLocks noChangeArrowheads="1"/>
            </p:cNvSpPr>
            <p:nvPr/>
          </p:nvSpPr>
          <p:spPr bwMode="auto">
            <a:xfrm>
              <a:off x="2544" y="1763"/>
              <a:ext cx="20" cy="896"/>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200"/>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9" name="Picture 201"/>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564" y="1763"/>
              <a:ext cx="10"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 name="Rectangle 202"/>
            <p:cNvSpPr>
              <a:spLocks noChangeArrowheads="1"/>
            </p:cNvSpPr>
            <p:nvPr/>
          </p:nvSpPr>
          <p:spPr bwMode="auto">
            <a:xfrm>
              <a:off x="2564" y="1763"/>
              <a:ext cx="10" cy="896"/>
            </a:xfrm>
            <a:prstGeom prst="rect">
              <a:avLst/>
            </a:prstGeom>
            <a:solidFill>
              <a:srgbClr val="EC9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203"/>
            <p:cNvSpPr>
              <a:spLocks noChangeArrowheads="1"/>
            </p:cNvSpPr>
            <p:nvPr/>
          </p:nvSpPr>
          <p:spPr bwMode="auto">
            <a:xfrm>
              <a:off x="2574" y="1763"/>
              <a:ext cx="17" cy="896"/>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94" name="Picture 20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574" y="1763"/>
              <a:ext cx="17"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206"/>
          <p:cNvSpPr>
            <a:spLocks noChangeArrowheads="1"/>
          </p:cNvSpPr>
          <p:nvPr/>
        </p:nvSpPr>
        <p:spPr bwMode="auto">
          <a:xfrm>
            <a:off x="4086226" y="2798763"/>
            <a:ext cx="26988" cy="1422400"/>
          </a:xfrm>
          <a:prstGeom prst="rect">
            <a:avLst/>
          </a:prstGeom>
          <a:solidFill>
            <a:srgbClr val="EE92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207"/>
          <p:cNvSpPr>
            <a:spLocks noChangeArrowheads="1"/>
          </p:cNvSpPr>
          <p:nvPr/>
        </p:nvSpPr>
        <p:spPr bwMode="auto">
          <a:xfrm>
            <a:off x="4113213"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2" name="Picture 20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113213"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09"/>
          <p:cNvSpPr>
            <a:spLocks noChangeArrowheads="1"/>
          </p:cNvSpPr>
          <p:nvPr/>
        </p:nvSpPr>
        <p:spPr bwMode="auto">
          <a:xfrm>
            <a:off x="4113213" y="2798763"/>
            <a:ext cx="31750" cy="1422400"/>
          </a:xfrm>
          <a:prstGeom prst="rect">
            <a:avLst/>
          </a:prstGeom>
          <a:solidFill>
            <a:srgbClr val="EC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210"/>
          <p:cNvSpPr>
            <a:spLocks noChangeArrowheads="1"/>
          </p:cNvSpPr>
          <p:nvPr/>
        </p:nvSpPr>
        <p:spPr bwMode="auto">
          <a:xfrm>
            <a:off x="4144963"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5" name="Picture 211"/>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144963" y="2798763"/>
            <a:ext cx="285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12"/>
          <p:cNvSpPr>
            <a:spLocks noChangeArrowheads="1"/>
          </p:cNvSpPr>
          <p:nvPr/>
        </p:nvSpPr>
        <p:spPr bwMode="auto">
          <a:xfrm>
            <a:off x="4144963" y="2798763"/>
            <a:ext cx="28575" cy="1422400"/>
          </a:xfrm>
          <a:prstGeom prst="rect">
            <a:avLst/>
          </a:prstGeom>
          <a:solidFill>
            <a:srgbClr val="ED9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3"/>
          <p:cNvSpPr>
            <a:spLocks noChangeArrowheads="1"/>
          </p:cNvSpPr>
          <p:nvPr/>
        </p:nvSpPr>
        <p:spPr bwMode="auto">
          <a:xfrm>
            <a:off x="4173538"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8" name="Picture 21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173538" y="2798763"/>
            <a:ext cx="31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15"/>
          <p:cNvSpPr>
            <a:spLocks noChangeArrowheads="1"/>
          </p:cNvSpPr>
          <p:nvPr/>
        </p:nvSpPr>
        <p:spPr bwMode="auto">
          <a:xfrm>
            <a:off x="4173538" y="2798763"/>
            <a:ext cx="31750" cy="1422400"/>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6"/>
          <p:cNvSpPr>
            <a:spLocks noChangeArrowheads="1"/>
          </p:cNvSpPr>
          <p:nvPr/>
        </p:nvSpPr>
        <p:spPr bwMode="auto">
          <a:xfrm>
            <a:off x="4205288"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1" name="Picture 21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4205288" y="2798763"/>
            <a:ext cx="158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8"/>
          <p:cNvSpPr>
            <a:spLocks noChangeArrowheads="1"/>
          </p:cNvSpPr>
          <p:nvPr/>
        </p:nvSpPr>
        <p:spPr bwMode="auto">
          <a:xfrm>
            <a:off x="4205288" y="2798763"/>
            <a:ext cx="15875" cy="1422400"/>
          </a:xfrm>
          <a:prstGeom prst="rect">
            <a:avLst/>
          </a:prstGeom>
          <a:solidFill>
            <a:srgbClr val="EB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9"/>
          <p:cNvSpPr>
            <a:spLocks noChangeArrowheads="1"/>
          </p:cNvSpPr>
          <p:nvPr/>
        </p:nvSpPr>
        <p:spPr bwMode="auto">
          <a:xfrm>
            <a:off x="4221163"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4" name="Picture 22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221163" y="2798763"/>
            <a:ext cx="301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21"/>
          <p:cNvSpPr>
            <a:spLocks noChangeArrowheads="1"/>
          </p:cNvSpPr>
          <p:nvPr/>
        </p:nvSpPr>
        <p:spPr bwMode="auto">
          <a:xfrm>
            <a:off x="4221163" y="2798763"/>
            <a:ext cx="30163" cy="1422400"/>
          </a:xfrm>
          <a:prstGeom prst="rect">
            <a:avLst/>
          </a:prstGeom>
          <a:solidFill>
            <a:srgbClr val="ED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22"/>
          <p:cNvSpPr>
            <a:spLocks noChangeArrowheads="1"/>
          </p:cNvSpPr>
          <p:nvPr/>
        </p:nvSpPr>
        <p:spPr bwMode="auto">
          <a:xfrm>
            <a:off x="4251326"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7" name="Picture 2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4251326" y="2798763"/>
            <a:ext cx="9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24"/>
          <p:cNvSpPr>
            <a:spLocks noChangeArrowheads="1"/>
          </p:cNvSpPr>
          <p:nvPr/>
        </p:nvSpPr>
        <p:spPr bwMode="auto">
          <a:xfrm>
            <a:off x="4251326" y="2798763"/>
            <a:ext cx="9525" cy="1422400"/>
          </a:xfrm>
          <a:prstGeom prst="rect">
            <a:avLst/>
          </a:prstGeom>
          <a:solidFill>
            <a:srgbClr val="EC9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5"/>
          <p:cNvSpPr>
            <a:spLocks/>
          </p:cNvSpPr>
          <p:nvPr/>
        </p:nvSpPr>
        <p:spPr bwMode="auto">
          <a:xfrm>
            <a:off x="388938" y="2798763"/>
            <a:ext cx="3868738" cy="1419225"/>
          </a:xfrm>
          <a:custGeom>
            <a:avLst/>
            <a:gdLst>
              <a:gd name="T0" fmla="*/ 540 w 19740"/>
              <a:gd name="T1" fmla="*/ 7200 h 7200"/>
              <a:gd name="T2" fmla="*/ 19200 w 19740"/>
              <a:gd name="T3" fmla="*/ 7200 h 7200"/>
              <a:gd name="T4" fmla="*/ 19740 w 19740"/>
              <a:gd name="T5" fmla="*/ 6660 h 7200"/>
              <a:gd name="T6" fmla="*/ 19740 w 19740"/>
              <a:gd name="T7" fmla="*/ 540 h 7200"/>
              <a:gd name="T8" fmla="*/ 19200 w 19740"/>
              <a:gd name="T9" fmla="*/ 0 h 7200"/>
              <a:gd name="T10" fmla="*/ 540 w 19740"/>
              <a:gd name="T11" fmla="*/ 0 h 7200"/>
              <a:gd name="T12" fmla="*/ 0 w 19740"/>
              <a:gd name="T13" fmla="*/ 540 h 7200"/>
              <a:gd name="T14" fmla="*/ 0 w 19740"/>
              <a:gd name="T15" fmla="*/ 6660 h 7200"/>
              <a:gd name="T16" fmla="*/ 540 w 19740"/>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40" h="7200">
                <a:moveTo>
                  <a:pt x="540" y="7200"/>
                </a:moveTo>
                <a:lnTo>
                  <a:pt x="19200" y="7200"/>
                </a:lnTo>
                <a:cubicBezTo>
                  <a:pt x="19498" y="7200"/>
                  <a:pt x="19740" y="6958"/>
                  <a:pt x="19740" y="6660"/>
                </a:cubicBezTo>
                <a:lnTo>
                  <a:pt x="19740" y="540"/>
                </a:lnTo>
                <a:cubicBezTo>
                  <a:pt x="19740" y="241"/>
                  <a:pt x="19498" y="0"/>
                  <a:pt x="19200" y="0"/>
                </a:cubicBezTo>
                <a:lnTo>
                  <a:pt x="540" y="0"/>
                </a:lnTo>
                <a:cubicBezTo>
                  <a:pt x="241" y="0"/>
                  <a:pt x="0" y="241"/>
                  <a:pt x="0" y="540"/>
                </a:cubicBezTo>
                <a:lnTo>
                  <a:pt x="0" y="6660"/>
                </a:lnTo>
                <a:cubicBezTo>
                  <a:pt x="0" y="6958"/>
                  <a:pt x="241" y="7200"/>
                  <a:pt x="540" y="7200"/>
                </a:cubicBezTo>
                <a:close/>
              </a:path>
            </a:pathLst>
          </a:custGeom>
          <a:noFill/>
          <a:ln w="9525" cap="sq">
            <a:solidFill>
              <a:srgbClr val="59595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50" name="Picture 22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2684463"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1" name="Picture 22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2684463" y="3419475"/>
            <a:ext cx="1682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8"/>
          <p:cNvSpPr>
            <a:spLocks/>
          </p:cNvSpPr>
          <p:nvPr/>
        </p:nvSpPr>
        <p:spPr bwMode="auto">
          <a:xfrm>
            <a:off x="2701926" y="3429000"/>
            <a:ext cx="125413" cy="188913"/>
          </a:xfrm>
          <a:custGeom>
            <a:avLst/>
            <a:gdLst>
              <a:gd name="T0" fmla="*/ 40 w 79"/>
              <a:gd name="T1" fmla="*/ 0 h 119"/>
              <a:gd name="T2" fmla="*/ 79 w 79"/>
              <a:gd name="T3" fmla="*/ 40 h 119"/>
              <a:gd name="T4" fmla="*/ 59 w 79"/>
              <a:gd name="T5" fmla="*/ 40 h 119"/>
              <a:gd name="T6" fmla="*/ 59 w 79"/>
              <a:gd name="T7" fmla="*/ 80 h 119"/>
              <a:gd name="T8" fmla="*/ 79 w 79"/>
              <a:gd name="T9" fmla="*/ 80 h 119"/>
              <a:gd name="T10" fmla="*/ 40 w 79"/>
              <a:gd name="T11" fmla="*/ 119 h 119"/>
              <a:gd name="T12" fmla="*/ 0 w 79"/>
              <a:gd name="T13" fmla="*/ 80 h 119"/>
              <a:gd name="T14" fmla="*/ 20 w 79"/>
              <a:gd name="T15" fmla="*/ 80 h 119"/>
              <a:gd name="T16" fmla="*/ 20 w 79"/>
              <a:gd name="T17" fmla="*/ 40 h 119"/>
              <a:gd name="T18" fmla="*/ 0 w 79"/>
              <a:gd name="T19" fmla="*/ 40 h 119"/>
              <a:gd name="T20" fmla="*/ 40 w 79"/>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9">
                <a:moveTo>
                  <a:pt x="40" y="0"/>
                </a:moveTo>
                <a:lnTo>
                  <a:pt x="79" y="40"/>
                </a:lnTo>
                <a:lnTo>
                  <a:pt x="59" y="40"/>
                </a:lnTo>
                <a:lnTo>
                  <a:pt x="59" y="80"/>
                </a:lnTo>
                <a:lnTo>
                  <a:pt x="79" y="80"/>
                </a:lnTo>
                <a:lnTo>
                  <a:pt x="40" y="119"/>
                </a:lnTo>
                <a:lnTo>
                  <a:pt x="0" y="80"/>
                </a:lnTo>
                <a:lnTo>
                  <a:pt x="20" y="80"/>
                </a:lnTo>
                <a:lnTo>
                  <a:pt x="20" y="40"/>
                </a:lnTo>
                <a:lnTo>
                  <a:pt x="0" y="4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53" name="Picture 229"/>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2379663"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4" name="Picture 230"/>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2379663" y="2914650"/>
            <a:ext cx="1752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31"/>
          <p:cNvSpPr>
            <a:spLocks/>
          </p:cNvSpPr>
          <p:nvPr/>
        </p:nvSpPr>
        <p:spPr bwMode="auto">
          <a:xfrm>
            <a:off x="2400301"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solidFill>
            <a:schemeClr val="accent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2"/>
          <p:cNvSpPr>
            <a:spLocks/>
          </p:cNvSpPr>
          <p:nvPr/>
        </p:nvSpPr>
        <p:spPr bwMode="auto">
          <a:xfrm>
            <a:off x="2400301" y="2927350"/>
            <a:ext cx="1704975" cy="1158875"/>
          </a:xfrm>
          <a:custGeom>
            <a:avLst/>
            <a:gdLst>
              <a:gd name="T0" fmla="*/ 580 w 8700"/>
              <a:gd name="T1" fmla="*/ 5880 h 5880"/>
              <a:gd name="T2" fmla="*/ 8119 w 8700"/>
              <a:gd name="T3" fmla="*/ 5880 h 5880"/>
              <a:gd name="T4" fmla="*/ 8700 w 8700"/>
              <a:gd name="T5" fmla="*/ 5300 h 5880"/>
              <a:gd name="T6" fmla="*/ 8700 w 8700"/>
              <a:gd name="T7" fmla="*/ 580 h 5880"/>
              <a:gd name="T8" fmla="*/ 8119 w 8700"/>
              <a:gd name="T9" fmla="*/ 0 h 5880"/>
              <a:gd name="T10" fmla="*/ 580 w 8700"/>
              <a:gd name="T11" fmla="*/ 0 h 5880"/>
              <a:gd name="T12" fmla="*/ 0 w 8700"/>
              <a:gd name="T13" fmla="*/ 580 h 5880"/>
              <a:gd name="T14" fmla="*/ 0 w 8700"/>
              <a:gd name="T15" fmla="*/ 5300 h 5880"/>
              <a:gd name="T16" fmla="*/ 580 w 8700"/>
              <a:gd name="T17" fmla="*/ 5880 h 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00" h="5880">
                <a:moveTo>
                  <a:pt x="580" y="5880"/>
                </a:moveTo>
                <a:lnTo>
                  <a:pt x="8119" y="5880"/>
                </a:lnTo>
                <a:cubicBezTo>
                  <a:pt x="8440" y="5880"/>
                  <a:pt x="8700" y="5620"/>
                  <a:pt x="8700" y="5300"/>
                </a:cubicBezTo>
                <a:lnTo>
                  <a:pt x="8700" y="580"/>
                </a:lnTo>
                <a:cubicBezTo>
                  <a:pt x="8700" y="260"/>
                  <a:pt x="8440" y="0"/>
                  <a:pt x="8119" y="0"/>
                </a:cubicBezTo>
                <a:lnTo>
                  <a:pt x="580" y="0"/>
                </a:lnTo>
                <a:cubicBezTo>
                  <a:pt x="259" y="0"/>
                  <a:pt x="0" y="260"/>
                  <a:pt x="0" y="580"/>
                </a:cubicBezTo>
                <a:lnTo>
                  <a:pt x="0" y="5300"/>
                </a:lnTo>
                <a:cubicBezTo>
                  <a:pt x="0" y="5620"/>
                  <a:pt x="259" y="5880"/>
                  <a:pt x="580" y="5880"/>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3"/>
          <p:cNvSpPr>
            <a:spLocks noChangeArrowheads="1"/>
          </p:cNvSpPr>
          <p:nvPr/>
        </p:nvSpPr>
        <p:spPr bwMode="auto">
          <a:xfrm>
            <a:off x="2579688" y="3041650"/>
            <a:ext cx="1498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Client Library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34"/>
          <p:cNvSpPr>
            <a:spLocks noChangeArrowheads="1"/>
          </p:cNvSpPr>
          <p:nvPr/>
        </p:nvSpPr>
        <p:spPr bwMode="auto">
          <a:xfrm>
            <a:off x="3144838" y="3344863"/>
            <a:ext cx="411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35"/>
          <p:cNvSpPr>
            <a:spLocks noChangeArrowheads="1"/>
          </p:cNvSpPr>
          <p:nvPr/>
        </p:nvSpPr>
        <p:spPr bwMode="auto">
          <a:xfrm>
            <a:off x="2817813" y="3646488"/>
            <a:ext cx="10160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Web API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60" name="Picture 236"/>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4684713"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1" name="Picture 237"/>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4684713" y="4551363"/>
            <a:ext cx="18462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238"/>
          <p:cNvSpPr>
            <a:spLocks/>
          </p:cNvSpPr>
          <p:nvPr/>
        </p:nvSpPr>
        <p:spPr bwMode="auto">
          <a:xfrm>
            <a:off x="4705351"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solidFill>
            <a:schemeClr val="accent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39"/>
          <p:cNvSpPr>
            <a:spLocks/>
          </p:cNvSpPr>
          <p:nvPr/>
        </p:nvSpPr>
        <p:spPr bwMode="auto">
          <a:xfrm>
            <a:off x="4705351" y="4562475"/>
            <a:ext cx="1798638" cy="728663"/>
          </a:xfrm>
          <a:custGeom>
            <a:avLst/>
            <a:gdLst>
              <a:gd name="T0" fmla="*/ 612 w 9180"/>
              <a:gd name="T1" fmla="*/ 3695 h 3695"/>
              <a:gd name="T2" fmla="*/ 8567 w 9180"/>
              <a:gd name="T3" fmla="*/ 3695 h 3695"/>
              <a:gd name="T4" fmla="*/ 9180 w 9180"/>
              <a:gd name="T5" fmla="*/ 3082 h 3695"/>
              <a:gd name="T6" fmla="*/ 9180 w 9180"/>
              <a:gd name="T7" fmla="*/ 612 h 3695"/>
              <a:gd name="T8" fmla="*/ 8567 w 9180"/>
              <a:gd name="T9" fmla="*/ 0 h 3695"/>
              <a:gd name="T10" fmla="*/ 612 w 9180"/>
              <a:gd name="T11" fmla="*/ 0 h 3695"/>
              <a:gd name="T12" fmla="*/ 0 w 9180"/>
              <a:gd name="T13" fmla="*/ 612 h 3695"/>
              <a:gd name="T14" fmla="*/ 0 w 9180"/>
              <a:gd name="T15" fmla="*/ 3082 h 3695"/>
              <a:gd name="T16" fmla="*/ 612 w 9180"/>
              <a:gd name="T17" fmla="*/ 3695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80" h="3695">
                <a:moveTo>
                  <a:pt x="612" y="3695"/>
                </a:moveTo>
                <a:lnTo>
                  <a:pt x="8567" y="3695"/>
                </a:lnTo>
                <a:cubicBezTo>
                  <a:pt x="8905" y="3695"/>
                  <a:pt x="9180" y="3421"/>
                  <a:pt x="9180" y="3082"/>
                </a:cubicBezTo>
                <a:lnTo>
                  <a:pt x="9180" y="612"/>
                </a:lnTo>
                <a:cubicBezTo>
                  <a:pt x="9180" y="274"/>
                  <a:pt x="8905" y="0"/>
                  <a:pt x="8567" y="0"/>
                </a:cubicBezTo>
                <a:lnTo>
                  <a:pt x="612" y="0"/>
                </a:lnTo>
                <a:cubicBezTo>
                  <a:pt x="274" y="0"/>
                  <a:pt x="0" y="274"/>
                  <a:pt x="0" y="612"/>
                </a:cubicBezTo>
                <a:lnTo>
                  <a:pt x="0" y="3082"/>
                </a:lnTo>
                <a:cubicBezTo>
                  <a:pt x="0" y="3421"/>
                  <a:pt x="274" y="3695"/>
                  <a:pt x="612" y="3695"/>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0"/>
          <p:cNvSpPr>
            <a:spLocks noChangeArrowheads="1"/>
          </p:cNvSpPr>
          <p:nvPr/>
        </p:nvSpPr>
        <p:spPr bwMode="auto">
          <a:xfrm>
            <a:off x="5049838" y="476408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Join Server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6" name="Freeform 241"/>
          <p:cNvSpPr>
            <a:spLocks/>
          </p:cNvSpPr>
          <p:nvPr/>
        </p:nvSpPr>
        <p:spPr bwMode="auto">
          <a:xfrm>
            <a:off x="3252788" y="4086225"/>
            <a:ext cx="1355725" cy="839788"/>
          </a:xfrm>
          <a:custGeom>
            <a:avLst/>
            <a:gdLst>
              <a:gd name="T0" fmla="*/ 0 w 854"/>
              <a:gd name="T1" fmla="*/ 0 h 529"/>
              <a:gd name="T2" fmla="*/ 148 w 854"/>
              <a:gd name="T3" fmla="*/ 416 h 529"/>
              <a:gd name="T4" fmla="*/ 854 w 854"/>
              <a:gd name="T5" fmla="*/ 529 h 529"/>
            </a:gdLst>
            <a:ahLst/>
            <a:cxnLst>
              <a:cxn ang="0">
                <a:pos x="T0" y="T1"/>
              </a:cxn>
              <a:cxn ang="0">
                <a:pos x="T2" y="T3"/>
              </a:cxn>
              <a:cxn ang="0">
                <a:pos x="T4" y="T5"/>
              </a:cxn>
            </a:cxnLst>
            <a:rect l="0" t="0" r="r" b="b"/>
            <a:pathLst>
              <a:path w="854" h="529">
                <a:moveTo>
                  <a:pt x="0" y="0"/>
                </a:moveTo>
                <a:cubicBezTo>
                  <a:pt x="0" y="132"/>
                  <a:pt x="0" y="317"/>
                  <a:pt x="148" y="416"/>
                </a:cubicBezTo>
                <a:cubicBezTo>
                  <a:pt x="304" y="520"/>
                  <a:pt x="626" y="529"/>
                  <a:pt x="854" y="529"/>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242"/>
          <p:cNvSpPr>
            <a:spLocks/>
          </p:cNvSpPr>
          <p:nvPr/>
        </p:nvSpPr>
        <p:spPr bwMode="auto">
          <a:xfrm>
            <a:off x="4595813"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243"/>
          <p:cNvSpPr>
            <a:spLocks noChangeArrowheads="1"/>
          </p:cNvSpPr>
          <p:nvPr/>
        </p:nvSpPr>
        <p:spPr bwMode="auto">
          <a:xfrm>
            <a:off x="3363913" y="4618038"/>
            <a:ext cx="720725"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244"/>
          <p:cNvSpPr>
            <a:spLocks noChangeArrowheads="1"/>
          </p:cNvSpPr>
          <p:nvPr/>
        </p:nvSpPr>
        <p:spPr bwMode="auto">
          <a:xfrm>
            <a:off x="3365501" y="4611688"/>
            <a:ext cx="85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Decisions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20" name="Rectangle 245"/>
          <p:cNvSpPr>
            <a:spLocks noChangeArrowheads="1"/>
          </p:cNvSpPr>
          <p:nvPr/>
        </p:nvSpPr>
        <p:spPr bwMode="auto">
          <a:xfrm>
            <a:off x="3395663" y="4838700"/>
            <a:ext cx="755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0" name="Picture 246"/>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6575426"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1" name="Picture 24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6575426" y="2871788"/>
            <a:ext cx="1649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 name="Freeform 248"/>
          <p:cNvSpPr>
            <a:spLocks/>
          </p:cNvSpPr>
          <p:nvPr/>
        </p:nvSpPr>
        <p:spPr bwMode="auto">
          <a:xfrm>
            <a:off x="6594476"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249"/>
          <p:cNvSpPr>
            <a:spLocks/>
          </p:cNvSpPr>
          <p:nvPr/>
        </p:nvSpPr>
        <p:spPr bwMode="auto">
          <a:xfrm>
            <a:off x="6594476" y="2881313"/>
            <a:ext cx="1603375" cy="1250950"/>
          </a:xfrm>
          <a:custGeom>
            <a:avLst/>
            <a:gdLst>
              <a:gd name="T0" fmla="*/ 273 w 4091"/>
              <a:gd name="T1" fmla="*/ 3174 h 3174"/>
              <a:gd name="T2" fmla="*/ 3818 w 4091"/>
              <a:gd name="T3" fmla="*/ 3174 h 3174"/>
              <a:gd name="T4" fmla="*/ 4091 w 4091"/>
              <a:gd name="T5" fmla="*/ 2902 h 3174"/>
              <a:gd name="T6" fmla="*/ 4091 w 4091"/>
              <a:gd name="T7" fmla="*/ 273 h 3174"/>
              <a:gd name="T8" fmla="*/ 3818 w 4091"/>
              <a:gd name="T9" fmla="*/ 0 h 3174"/>
              <a:gd name="T10" fmla="*/ 273 w 4091"/>
              <a:gd name="T11" fmla="*/ 0 h 3174"/>
              <a:gd name="T12" fmla="*/ 0 w 4091"/>
              <a:gd name="T13" fmla="*/ 273 h 3174"/>
              <a:gd name="T14" fmla="*/ 0 w 4091"/>
              <a:gd name="T15" fmla="*/ 2902 h 3174"/>
              <a:gd name="T16" fmla="*/ 273 w 4091"/>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1" h="3174">
                <a:moveTo>
                  <a:pt x="273" y="3174"/>
                </a:moveTo>
                <a:lnTo>
                  <a:pt x="3818" y="3174"/>
                </a:lnTo>
                <a:cubicBezTo>
                  <a:pt x="3968" y="3174"/>
                  <a:pt x="4091" y="3052"/>
                  <a:pt x="4091" y="2902"/>
                </a:cubicBezTo>
                <a:lnTo>
                  <a:pt x="4091" y="273"/>
                </a:lnTo>
                <a:cubicBezTo>
                  <a:pt x="4091" y="122"/>
                  <a:pt x="3968" y="0"/>
                  <a:pt x="3818" y="0"/>
                </a:cubicBezTo>
                <a:lnTo>
                  <a:pt x="273" y="0"/>
                </a:lnTo>
                <a:cubicBezTo>
                  <a:pt x="122" y="0"/>
                  <a:pt x="0" y="122"/>
                  <a:pt x="0" y="273"/>
                </a:cubicBezTo>
                <a:lnTo>
                  <a:pt x="0" y="2902"/>
                </a:lnTo>
                <a:cubicBezTo>
                  <a:pt x="0" y="3052"/>
                  <a:pt x="122" y="3174"/>
                  <a:pt x="273"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250"/>
          <p:cNvSpPr>
            <a:spLocks noChangeArrowheads="1"/>
          </p:cNvSpPr>
          <p:nvPr/>
        </p:nvSpPr>
        <p:spPr bwMode="auto">
          <a:xfrm>
            <a:off x="7062788" y="3194050"/>
            <a:ext cx="868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Online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4" name="Rectangle 251"/>
          <p:cNvSpPr>
            <a:spLocks noChangeArrowheads="1"/>
          </p:cNvSpPr>
          <p:nvPr/>
        </p:nvSpPr>
        <p:spPr bwMode="auto">
          <a:xfrm>
            <a:off x="6958013"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76" name="Picture 252"/>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9771063" y="2871788"/>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7" name="Picture 253"/>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9771063" y="2871788"/>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5" name="Freeform 254"/>
          <p:cNvSpPr>
            <a:spLocks/>
          </p:cNvSpPr>
          <p:nvPr/>
        </p:nvSpPr>
        <p:spPr bwMode="auto">
          <a:xfrm>
            <a:off x="9791701" y="2881313"/>
            <a:ext cx="1704975" cy="1250950"/>
          </a:xfrm>
          <a:custGeom>
            <a:avLst/>
            <a:gdLst>
              <a:gd name="T0" fmla="*/ 290 w 4350"/>
              <a:gd name="T1" fmla="*/ 3174 h 3174"/>
              <a:gd name="T2" fmla="*/ 4059 w 4350"/>
              <a:gd name="T3" fmla="*/ 3174 h 3174"/>
              <a:gd name="T4" fmla="*/ 4350 w 4350"/>
              <a:gd name="T5" fmla="*/ 2884 h 3174"/>
              <a:gd name="T6" fmla="*/ 4350 w 4350"/>
              <a:gd name="T7" fmla="*/ 290 h 3174"/>
              <a:gd name="T8" fmla="*/ 4059 w 4350"/>
              <a:gd name="T9" fmla="*/ 0 h 3174"/>
              <a:gd name="T10" fmla="*/ 290 w 4350"/>
              <a:gd name="T11" fmla="*/ 0 h 3174"/>
              <a:gd name="T12" fmla="*/ 0 w 4350"/>
              <a:gd name="T13" fmla="*/ 290 h 3174"/>
              <a:gd name="T14" fmla="*/ 0 w 4350"/>
              <a:gd name="T15" fmla="*/ 2884 h 3174"/>
              <a:gd name="T16" fmla="*/ 290 w 4350"/>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0" h="3174">
                <a:moveTo>
                  <a:pt x="290" y="3174"/>
                </a:moveTo>
                <a:lnTo>
                  <a:pt x="4059" y="3174"/>
                </a:lnTo>
                <a:cubicBezTo>
                  <a:pt x="4220" y="3174"/>
                  <a:pt x="4350" y="3045"/>
                  <a:pt x="4350" y="2884"/>
                </a:cubicBezTo>
                <a:lnTo>
                  <a:pt x="4350" y="290"/>
                </a:lnTo>
                <a:cubicBezTo>
                  <a:pt x="4350" y="130"/>
                  <a:pt x="4220" y="0"/>
                  <a:pt x="4059" y="0"/>
                </a:cubicBezTo>
                <a:lnTo>
                  <a:pt x="290" y="0"/>
                </a:lnTo>
                <a:cubicBezTo>
                  <a:pt x="129" y="0"/>
                  <a:pt x="0" y="130"/>
                  <a:pt x="0" y="290"/>
                </a:cubicBezTo>
                <a:lnTo>
                  <a:pt x="0" y="2884"/>
                </a:lnTo>
                <a:cubicBezTo>
                  <a:pt x="0" y="3045"/>
                  <a:pt x="129" y="3174"/>
                  <a:pt x="290" y="3174"/>
                </a:cubicBez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6" name="Freeform 255"/>
          <p:cNvSpPr>
            <a:spLocks/>
          </p:cNvSpPr>
          <p:nvPr/>
        </p:nvSpPr>
        <p:spPr bwMode="auto">
          <a:xfrm>
            <a:off x="9791701" y="2881313"/>
            <a:ext cx="1704975" cy="1250950"/>
          </a:xfrm>
          <a:custGeom>
            <a:avLst/>
            <a:gdLst>
              <a:gd name="T0" fmla="*/ 290 w 4350"/>
              <a:gd name="T1" fmla="*/ 3174 h 3174"/>
              <a:gd name="T2" fmla="*/ 4059 w 4350"/>
              <a:gd name="T3" fmla="*/ 3174 h 3174"/>
              <a:gd name="T4" fmla="*/ 4350 w 4350"/>
              <a:gd name="T5" fmla="*/ 2884 h 3174"/>
              <a:gd name="T6" fmla="*/ 4350 w 4350"/>
              <a:gd name="T7" fmla="*/ 290 h 3174"/>
              <a:gd name="T8" fmla="*/ 4059 w 4350"/>
              <a:gd name="T9" fmla="*/ 0 h 3174"/>
              <a:gd name="T10" fmla="*/ 290 w 4350"/>
              <a:gd name="T11" fmla="*/ 0 h 3174"/>
              <a:gd name="T12" fmla="*/ 0 w 4350"/>
              <a:gd name="T13" fmla="*/ 290 h 3174"/>
              <a:gd name="T14" fmla="*/ 0 w 4350"/>
              <a:gd name="T15" fmla="*/ 2884 h 3174"/>
              <a:gd name="T16" fmla="*/ 290 w 4350"/>
              <a:gd name="T17" fmla="*/ 3174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0" h="3174">
                <a:moveTo>
                  <a:pt x="290" y="3174"/>
                </a:moveTo>
                <a:lnTo>
                  <a:pt x="4059" y="3174"/>
                </a:lnTo>
                <a:cubicBezTo>
                  <a:pt x="4220" y="3174"/>
                  <a:pt x="4350" y="3045"/>
                  <a:pt x="4350" y="2884"/>
                </a:cubicBezTo>
                <a:lnTo>
                  <a:pt x="4350" y="290"/>
                </a:lnTo>
                <a:cubicBezTo>
                  <a:pt x="4350" y="130"/>
                  <a:pt x="4220" y="0"/>
                  <a:pt x="4059" y="0"/>
                </a:cubicBezTo>
                <a:lnTo>
                  <a:pt x="290" y="0"/>
                </a:lnTo>
                <a:cubicBezTo>
                  <a:pt x="129" y="0"/>
                  <a:pt x="0" y="130"/>
                  <a:pt x="0" y="290"/>
                </a:cubicBezTo>
                <a:lnTo>
                  <a:pt x="0" y="2884"/>
                </a:lnTo>
                <a:cubicBezTo>
                  <a:pt x="0" y="3045"/>
                  <a:pt x="129" y="3174"/>
                  <a:pt x="290" y="3174"/>
                </a:cubicBez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7" name="Rectangle 256"/>
          <p:cNvSpPr>
            <a:spLocks noChangeArrowheads="1"/>
          </p:cNvSpPr>
          <p:nvPr/>
        </p:nvSpPr>
        <p:spPr bwMode="auto">
          <a:xfrm>
            <a:off x="10299701" y="3194050"/>
            <a:ext cx="8905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Offline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8" name="Rectangle 257"/>
          <p:cNvSpPr>
            <a:spLocks noChangeArrowheads="1"/>
          </p:cNvSpPr>
          <p:nvPr/>
        </p:nvSpPr>
        <p:spPr bwMode="auto">
          <a:xfrm>
            <a:off x="10206038" y="3495675"/>
            <a:ext cx="102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Learning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82" name="Picture 258"/>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3" name="Picture 259"/>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8534401" y="4551363"/>
            <a:ext cx="10826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4" name="Picture 260"/>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8553451" y="4624388"/>
            <a:ext cx="10414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5" name="Picture 261"/>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8553451" y="4624388"/>
            <a:ext cx="10414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 name="Freeform 262"/>
          <p:cNvSpPr>
            <a:spLocks/>
          </p:cNvSpPr>
          <p:nvPr/>
        </p:nvSpPr>
        <p:spPr bwMode="auto">
          <a:xfrm>
            <a:off x="8574088" y="4635500"/>
            <a:ext cx="995363" cy="655638"/>
          </a:xfrm>
          <a:custGeom>
            <a:avLst/>
            <a:gdLst>
              <a:gd name="T0" fmla="*/ 0 w 2539"/>
              <a:gd name="T1" fmla="*/ 1478 h 1663"/>
              <a:gd name="T2" fmla="*/ 1269 w 2539"/>
              <a:gd name="T3" fmla="*/ 1663 h 1663"/>
              <a:gd name="T4" fmla="*/ 2539 w 2539"/>
              <a:gd name="T5" fmla="*/ 1478 h 1663"/>
              <a:gd name="T6" fmla="*/ 2539 w 2539"/>
              <a:gd name="T7" fmla="*/ 0 h 1663"/>
              <a:gd name="T8" fmla="*/ 0 w 2539"/>
              <a:gd name="T9" fmla="*/ 0 h 1663"/>
              <a:gd name="T10" fmla="*/ 0 w 2539"/>
              <a:gd name="T11" fmla="*/ 1478 h 1663"/>
            </a:gdLst>
            <a:ahLst/>
            <a:cxnLst>
              <a:cxn ang="0">
                <a:pos x="T0" y="T1"/>
              </a:cxn>
              <a:cxn ang="0">
                <a:pos x="T2" y="T3"/>
              </a:cxn>
              <a:cxn ang="0">
                <a:pos x="T4" y="T5"/>
              </a:cxn>
              <a:cxn ang="0">
                <a:pos x="T6" y="T7"/>
              </a:cxn>
              <a:cxn ang="0">
                <a:pos x="T8" y="T9"/>
              </a:cxn>
              <a:cxn ang="0">
                <a:pos x="T10" y="T11"/>
              </a:cxn>
            </a:cxnLst>
            <a:rect l="0" t="0" r="r" b="b"/>
            <a:pathLst>
              <a:path w="2539" h="1663">
                <a:moveTo>
                  <a:pt x="0" y="1478"/>
                </a:moveTo>
                <a:cubicBezTo>
                  <a:pt x="0" y="1580"/>
                  <a:pt x="568" y="1663"/>
                  <a:pt x="1269" y="1663"/>
                </a:cubicBezTo>
                <a:cubicBezTo>
                  <a:pt x="1970" y="1663"/>
                  <a:pt x="2539" y="1580"/>
                  <a:pt x="2539" y="1478"/>
                </a:cubicBezTo>
                <a:lnTo>
                  <a:pt x="2539" y="0"/>
                </a:lnTo>
                <a:lnTo>
                  <a:pt x="0" y="0"/>
                </a:lnTo>
                <a:lnTo>
                  <a:pt x="0" y="1478"/>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Freeform 263"/>
          <p:cNvSpPr>
            <a:spLocks/>
          </p:cNvSpPr>
          <p:nvPr/>
        </p:nvSpPr>
        <p:spPr bwMode="auto">
          <a:xfrm>
            <a:off x="8580438" y="4659313"/>
            <a:ext cx="995363" cy="655638"/>
          </a:xfrm>
          <a:custGeom>
            <a:avLst/>
            <a:gdLst>
              <a:gd name="T0" fmla="*/ 0 w 2539"/>
              <a:gd name="T1" fmla="*/ 1478 h 1663"/>
              <a:gd name="T2" fmla="*/ 1269 w 2539"/>
              <a:gd name="T3" fmla="*/ 1663 h 1663"/>
              <a:gd name="T4" fmla="*/ 2539 w 2539"/>
              <a:gd name="T5" fmla="*/ 1478 h 1663"/>
              <a:gd name="T6" fmla="*/ 2539 w 2539"/>
              <a:gd name="T7" fmla="*/ 0 h 1663"/>
              <a:gd name="T8" fmla="*/ 0 w 2539"/>
              <a:gd name="T9" fmla="*/ 0 h 1663"/>
              <a:gd name="T10" fmla="*/ 0 w 2539"/>
              <a:gd name="T11" fmla="*/ 1478 h 1663"/>
            </a:gdLst>
            <a:ahLst/>
            <a:cxnLst>
              <a:cxn ang="0">
                <a:pos x="T0" y="T1"/>
              </a:cxn>
              <a:cxn ang="0">
                <a:pos x="T2" y="T3"/>
              </a:cxn>
              <a:cxn ang="0">
                <a:pos x="T4" y="T5"/>
              </a:cxn>
              <a:cxn ang="0">
                <a:pos x="T6" y="T7"/>
              </a:cxn>
              <a:cxn ang="0">
                <a:pos x="T8" y="T9"/>
              </a:cxn>
              <a:cxn ang="0">
                <a:pos x="T10" y="T11"/>
              </a:cxn>
            </a:cxnLst>
            <a:rect l="0" t="0" r="r" b="b"/>
            <a:pathLst>
              <a:path w="2539" h="1663">
                <a:moveTo>
                  <a:pt x="0" y="1478"/>
                </a:moveTo>
                <a:cubicBezTo>
                  <a:pt x="0" y="1580"/>
                  <a:pt x="568" y="1663"/>
                  <a:pt x="1269" y="1663"/>
                </a:cubicBezTo>
                <a:cubicBezTo>
                  <a:pt x="1970" y="1663"/>
                  <a:pt x="2539" y="1580"/>
                  <a:pt x="2539" y="1478"/>
                </a:cubicBezTo>
                <a:lnTo>
                  <a:pt x="2539" y="0"/>
                </a:lnTo>
                <a:lnTo>
                  <a:pt x="0" y="0"/>
                </a:lnTo>
                <a:lnTo>
                  <a:pt x="0" y="1478"/>
                </a:lnTo>
                <a:close/>
              </a:path>
            </a:pathLst>
          </a:custGeom>
          <a:ln w="28575">
            <a:solidFill>
              <a:srgbClr val="FF0000"/>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231" name="Oval 264"/>
          <p:cNvSpPr>
            <a:spLocks noChangeArrowheads="1"/>
          </p:cNvSpPr>
          <p:nvPr/>
        </p:nvSpPr>
        <p:spPr bwMode="auto">
          <a:xfrm>
            <a:off x="8574088" y="4562475"/>
            <a:ext cx="995363" cy="146050"/>
          </a:xfrm>
          <a:prstGeom prst="ellipse">
            <a:avLst/>
          </a:pr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Oval 265"/>
          <p:cNvSpPr>
            <a:spLocks noChangeArrowheads="1"/>
          </p:cNvSpPr>
          <p:nvPr/>
        </p:nvSpPr>
        <p:spPr bwMode="auto">
          <a:xfrm>
            <a:off x="8574088" y="4562475"/>
            <a:ext cx="995363" cy="146050"/>
          </a:xfrm>
          <a:prstGeom prst="ellipse">
            <a:avLst/>
          </a:prstGeom>
          <a:ln w="28575">
            <a:solidFill>
              <a:srgbClr val="FF0000"/>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234" name="Rectangle 266"/>
          <p:cNvSpPr>
            <a:spLocks noChangeArrowheads="1"/>
          </p:cNvSpPr>
          <p:nvPr/>
        </p:nvSpPr>
        <p:spPr bwMode="auto">
          <a:xfrm>
            <a:off x="8832851" y="4764088"/>
            <a:ext cx="4850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Calibri" panose="020F0502020204030204" pitchFamily="34" charset="0"/>
              </a:rPr>
              <a:t>Data</a:t>
            </a:r>
            <a:endParaRPr kumimoji="0" lang="en-US" altLang="en-US" sz="1800" b="0" i="0" u="none" strike="noStrike" cap="none" normalizeH="0" baseline="0" dirty="0">
              <a:ln>
                <a:noFill/>
              </a:ln>
              <a:effectLst/>
            </a:endParaRPr>
          </a:p>
        </p:txBody>
      </p:sp>
      <p:sp>
        <p:nvSpPr>
          <p:cNvPr id="1236" name="Line 267"/>
          <p:cNvSpPr>
            <a:spLocks noChangeShapeType="1"/>
          </p:cNvSpPr>
          <p:nvPr/>
        </p:nvSpPr>
        <p:spPr bwMode="auto">
          <a:xfrm>
            <a:off x="6503988" y="4926013"/>
            <a:ext cx="1973263"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 name="Freeform 268"/>
          <p:cNvSpPr>
            <a:spLocks/>
          </p:cNvSpPr>
          <p:nvPr/>
        </p:nvSpPr>
        <p:spPr bwMode="auto">
          <a:xfrm>
            <a:off x="8464551" y="4872038"/>
            <a:ext cx="109538" cy="109538"/>
          </a:xfrm>
          <a:custGeom>
            <a:avLst/>
            <a:gdLst>
              <a:gd name="T0" fmla="*/ 0 w 69"/>
              <a:gd name="T1" fmla="*/ 0 h 69"/>
              <a:gd name="T2" fmla="*/ 69 w 69"/>
              <a:gd name="T3" fmla="*/ 34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4"/>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Freeform 269"/>
          <p:cNvSpPr>
            <a:spLocks/>
          </p:cNvSpPr>
          <p:nvPr/>
        </p:nvSpPr>
        <p:spPr bwMode="auto">
          <a:xfrm>
            <a:off x="3255963" y="2241550"/>
            <a:ext cx="4141788" cy="639763"/>
          </a:xfrm>
          <a:custGeom>
            <a:avLst/>
            <a:gdLst>
              <a:gd name="T0" fmla="*/ 2608 w 2609"/>
              <a:gd name="T1" fmla="*/ 403 h 403"/>
              <a:gd name="T2" fmla="*/ 1330 w 2609"/>
              <a:gd name="T3" fmla="*/ 0 h 403"/>
              <a:gd name="T4" fmla="*/ 0 w 2609"/>
              <a:gd name="T5" fmla="*/ 371 h 403"/>
            </a:gdLst>
            <a:ahLst/>
            <a:cxnLst>
              <a:cxn ang="0">
                <a:pos x="T0" y="T1"/>
              </a:cxn>
              <a:cxn ang="0">
                <a:pos x="T2" y="T3"/>
              </a:cxn>
              <a:cxn ang="0">
                <a:pos x="T4" y="T5"/>
              </a:cxn>
            </a:cxnLst>
            <a:rect l="0" t="0" r="r" b="b"/>
            <a:pathLst>
              <a:path w="2609" h="403">
                <a:moveTo>
                  <a:pt x="2608" y="403"/>
                </a:moveTo>
                <a:cubicBezTo>
                  <a:pt x="2609" y="23"/>
                  <a:pt x="1992" y="0"/>
                  <a:pt x="1330" y="0"/>
                </a:cubicBezTo>
                <a:cubicBezTo>
                  <a:pt x="707" y="1"/>
                  <a:pt x="45" y="20"/>
                  <a:pt x="0" y="371"/>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270"/>
          <p:cNvSpPr>
            <a:spLocks/>
          </p:cNvSpPr>
          <p:nvPr/>
        </p:nvSpPr>
        <p:spPr bwMode="auto">
          <a:xfrm>
            <a:off x="3200401" y="2814638"/>
            <a:ext cx="111125" cy="112713"/>
          </a:xfrm>
          <a:custGeom>
            <a:avLst/>
            <a:gdLst>
              <a:gd name="T0" fmla="*/ 70 w 70"/>
              <a:gd name="T1" fmla="*/ 2 h 71"/>
              <a:gd name="T2" fmla="*/ 33 w 70"/>
              <a:gd name="T3" fmla="*/ 71 h 71"/>
              <a:gd name="T4" fmla="*/ 0 w 70"/>
              <a:gd name="T5" fmla="*/ 0 h 71"/>
              <a:gd name="T6" fmla="*/ 70 w 70"/>
              <a:gd name="T7" fmla="*/ 2 h 71"/>
            </a:gdLst>
            <a:ahLst/>
            <a:cxnLst>
              <a:cxn ang="0">
                <a:pos x="T0" y="T1"/>
              </a:cxn>
              <a:cxn ang="0">
                <a:pos x="T2" y="T3"/>
              </a:cxn>
              <a:cxn ang="0">
                <a:pos x="T4" y="T5"/>
              </a:cxn>
              <a:cxn ang="0">
                <a:pos x="T6" y="T7"/>
              </a:cxn>
            </a:cxnLst>
            <a:rect l="0" t="0" r="r" b="b"/>
            <a:pathLst>
              <a:path w="70" h="71">
                <a:moveTo>
                  <a:pt x="70" y="2"/>
                </a:moveTo>
                <a:lnTo>
                  <a:pt x="33" y="71"/>
                </a:lnTo>
                <a:lnTo>
                  <a:pt x="0" y="0"/>
                </a:lnTo>
                <a:lnTo>
                  <a:pt x="7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271"/>
          <p:cNvSpPr>
            <a:spLocks noChangeArrowheads="1"/>
          </p:cNvSpPr>
          <p:nvPr/>
        </p:nvSpPr>
        <p:spPr bwMode="auto">
          <a:xfrm>
            <a:off x="4878388" y="2128838"/>
            <a:ext cx="860425"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272"/>
          <p:cNvSpPr>
            <a:spLocks noChangeArrowheads="1"/>
          </p:cNvSpPr>
          <p:nvPr/>
        </p:nvSpPr>
        <p:spPr bwMode="auto">
          <a:xfrm>
            <a:off x="4879976" y="2120900"/>
            <a:ext cx="9556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Best model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5" name="Line 273"/>
          <p:cNvSpPr>
            <a:spLocks noChangeShapeType="1"/>
          </p:cNvSpPr>
          <p:nvPr/>
        </p:nvSpPr>
        <p:spPr bwMode="auto">
          <a:xfrm flipH="1">
            <a:off x="8293101" y="3506788"/>
            <a:ext cx="149860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6" name="Freeform 274"/>
          <p:cNvSpPr>
            <a:spLocks/>
          </p:cNvSpPr>
          <p:nvPr/>
        </p:nvSpPr>
        <p:spPr bwMode="auto">
          <a:xfrm>
            <a:off x="8197851" y="3452813"/>
            <a:ext cx="109538" cy="109538"/>
          </a:xfrm>
          <a:custGeom>
            <a:avLst/>
            <a:gdLst>
              <a:gd name="T0" fmla="*/ 69 w 69"/>
              <a:gd name="T1" fmla="*/ 69 h 69"/>
              <a:gd name="T2" fmla="*/ 0 w 69"/>
              <a:gd name="T3" fmla="*/ 34 h 69"/>
              <a:gd name="T4" fmla="*/ 69 w 69"/>
              <a:gd name="T5" fmla="*/ 0 h 69"/>
              <a:gd name="T6" fmla="*/ 69 w 69"/>
              <a:gd name="T7" fmla="*/ 69 h 69"/>
            </a:gdLst>
            <a:ahLst/>
            <a:cxnLst>
              <a:cxn ang="0">
                <a:pos x="T0" y="T1"/>
              </a:cxn>
              <a:cxn ang="0">
                <a:pos x="T2" y="T3"/>
              </a:cxn>
              <a:cxn ang="0">
                <a:pos x="T4" y="T5"/>
              </a:cxn>
              <a:cxn ang="0">
                <a:pos x="T6" y="T7"/>
              </a:cxn>
            </a:cxnLst>
            <a:rect l="0" t="0" r="r" b="b"/>
            <a:pathLst>
              <a:path w="69" h="69">
                <a:moveTo>
                  <a:pt x="69" y="69"/>
                </a:moveTo>
                <a:lnTo>
                  <a:pt x="0" y="34"/>
                </a:lnTo>
                <a:lnTo>
                  <a:pt x="69" y="0"/>
                </a:lnTo>
                <a:lnTo>
                  <a:pt x="69"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8" name="Rectangle 275"/>
          <p:cNvSpPr>
            <a:spLocks noChangeArrowheads="1"/>
          </p:cNvSpPr>
          <p:nvPr/>
        </p:nvSpPr>
        <p:spPr bwMode="auto">
          <a:xfrm>
            <a:off x="8553451" y="3279775"/>
            <a:ext cx="882650" cy="454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Rectangle 276"/>
          <p:cNvSpPr>
            <a:spLocks noChangeArrowheads="1"/>
          </p:cNvSpPr>
          <p:nvPr/>
        </p:nvSpPr>
        <p:spPr bwMode="auto">
          <a:xfrm>
            <a:off x="8528828" y="3065351"/>
            <a:ext cx="931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Hyper-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Parameters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2" name="Rectangle 277"/>
          <p:cNvSpPr>
            <a:spLocks noChangeArrowheads="1"/>
          </p:cNvSpPr>
          <p:nvPr/>
        </p:nvSpPr>
        <p:spPr bwMode="auto">
          <a:xfrm>
            <a:off x="8652812" y="3501097"/>
            <a:ext cx="6724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Features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5" name="Freeform 278"/>
          <p:cNvSpPr>
            <a:spLocks/>
          </p:cNvSpPr>
          <p:nvPr/>
        </p:nvSpPr>
        <p:spPr bwMode="auto">
          <a:xfrm>
            <a:off x="9569451" y="4229100"/>
            <a:ext cx="1073150" cy="696913"/>
          </a:xfrm>
          <a:custGeom>
            <a:avLst/>
            <a:gdLst>
              <a:gd name="T0" fmla="*/ 0 w 676"/>
              <a:gd name="T1" fmla="*/ 439 h 439"/>
              <a:gd name="T2" fmla="*/ 560 w 676"/>
              <a:gd name="T3" fmla="*/ 338 h 439"/>
              <a:gd name="T4" fmla="*/ 676 w 676"/>
              <a:gd name="T5" fmla="*/ 0 h 439"/>
            </a:gdLst>
            <a:ahLst/>
            <a:cxnLst>
              <a:cxn ang="0">
                <a:pos x="T0" y="T1"/>
              </a:cxn>
              <a:cxn ang="0">
                <a:pos x="T2" y="T3"/>
              </a:cxn>
              <a:cxn ang="0">
                <a:pos x="T4" y="T5"/>
              </a:cxn>
            </a:cxnLst>
            <a:rect l="0" t="0" r="r" b="b"/>
            <a:pathLst>
              <a:path w="676" h="439">
                <a:moveTo>
                  <a:pt x="0" y="439"/>
                </a:moveTo>
                <a:cubicBezTo>
                  <a:pt x="169" y="439"/>
                  <a:pt x="433" y="439"/>
                  <a:pt x="560" y="338"/>
                </a:cubicBezTo>
                <a:cubicBezTo>
                  <a:pt x="659" y="259"/>
                  <a:pt x="674" y="117"/>
                  <a:pt x="676" y="0"/>
                </a:cubicBez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Freeform 279"/>
          <p:cNvSpPr>
            <a:spLocks/>
          </p:cNvSpPr>
          <p:nvPr/>
        </p:nvSpPr>
        <p:spPr bwMode="auto">
          <a:xfrm>
            <a:off x="10588626"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04" name="Picture 280"/>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366713"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366713" y="2782888"/>
            <a:ext cx="10477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7" name="Freeform 282"/>
          <p:cNvSpPr>
            <a:spLocks/>
          </p:cNvSpPr>
          <p:nvPr/>
        </p:nvSpPr>
        <p:spPr bwMode="auto">
          <a:xfrm>
            <a:off x="388938" y="2797175"/>
            <a:ext cx="995363" cy="1419225"/>
          </a:xfrm>
          <a:custGeom>
            <a:avLst/>
            <a:gdLst>
              <a:gd name="T0" fmla="*/ 507 w 5078"/>
              <a:gd name="T1" fmla="*/ 7200 h 7200"/>
              <a:gd name="T2" fmla="*/ 4570 w 5078"/>
              <a:gd name="T3" fmla="*/ 7200 h 7200"/>
              <a:gd name="T4" fmla="*/ 5078 w 5078"/>
              <a:gd name="T5" fmla="*/ 6692 h 7200"/>
              <a:gd name="T6" fmla="*/ 5078 w 5078"/>
              <a:gd name="T7" fmla="*/ 508 h 7200"/>
              <a:gd name="T8" fmla="*/ 4570 w 5078"/>
              <a:gd name="T9" fmla="*/ 0 h 7200"/>
              <a:gd name="T10" fmla="*/ 507 w 5078"/>
              <a:gd name="T11" fmla="*/ 0 h 7200"/>
              <a:gd name="T12" fmla="*/ 0 w 5078"/>
              <a:gd name="T13" fmla="*/ 508 h 7200"/>
              <a:gd name="T14" fmla="*/ 0 w 5078"/>
              <a:gd name="T15" fmla="*/ 6692 h 7200"/>
              <a:gd name="T16" fmla="*/ 507 w 5078"/>
              <a:gd name="T17" fmla="*/ 72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8" h="7200">
                <a:moveTo>
                  <a:pt x="507" y="7200"/>
                </a:moveTo>
                <a:lnTo>
                  <a:pt x="4570" y="7200"/>
                </a:lnTo>
                <a:cubicBezTo>
                  <a:pt x="4851" y="7200"/>
                  <a:pt x="5078" y="6973"/>
                  <a:pt x="5078" y="6692"/>
                </a:cubicBezTo>
                <a:lnTo>
                  <a:pt x="5078" y="508"/>
                </a:lnTo>
                <a:cubicBezTo>
                  <a:pt x="5078" y="227"/>
                  <a:pt x="4851" y="0"/>
                  <a:pt x="4570" y="0"/>
                </a:cubicBezTo>
                <a:lnTo>
                  <a:pt x="507" y="0"/>
                </a:lnTo>
                <a:cubicBezTo>
                  <a:pt x="227" y="0"/>
                  <a:pt x="0" y="227"/>
                  <a:pt x="0" y="508"/>
                </a:cubicBezTo>
                <a:lnTo>
                  <a:pt x="0" y="6692"/>
                </a:lnTo>
                <a:cubicBezTo>
                  <a:pt x="0" y="6973"/>
                  <a:pt x="227" y="7200"/>
                  <a:pt x="507" y="7200"/>
                </a:cubicBezTo>
                <a:close/>
              </a:path>
            </a:pathLst>
          </a:custGeom>
          <a:solidFill>
            <a:srgbClr val="ED914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83"/>
          <p:cNvSpPr>
            <a:spLocks noEditPoints="1"/>
          </p:cNvSpPr>
          <p:nvPr/>
        </p:nvSpPr>
        <p:spPr bwMode="auto">
          <a:xfrm>
            <a:off x="387351" y="2794000"/>
            <a:ext cx="1000125" cy="1425575"/>
          </a:xfrm>
          <a:custGeom>
            <a:avLst/>
            <a:gdLst>
              <a:gd name="T0" fmla="*/ 51 w 630"/>
              <a:gd name="T1" fmla="*/ 896 h 898"/>
              <a:gd name="T2" fmla="*/ 130 w 630"/>
              <a:gd name="T3" fmla="*/ 894 h 898"/>
              <a:gd name="T4" fmla="*/ 196 w 630"/>
              <a:gd name="T5" fmla="*/ 898 h 898"/>
              <a:gd name="T6" fmla="*/ 209 w 630"/>
              <a:gd name="T7" fmla="*/ 894 h 898"/>
              <a:gd name="T8" fmla="*/ 315 w 630"/>
              <a:gd name="T9" fmla="*/ 894 h 898"/>
              <a:gd name="T10" fmla="*/ 328 w 630"/>
              <a:gd name="T11" fmla="*/ 898 h 898"/>
              <a:gd name="T12" fmla="*/ 407 w 630"/>
              <a:gd name="T13" fmla="*/ 894 h 898"/>
              <a:gd name="T14" fmla="*/ 473 w 630"/>
              <a:gd name="T15" fmla="*/ 898 h 898"/>
              <a:gd name="T16" fmla="*/ 486 w 630"/>
              <a:gd name="T17" fmla="*/ 894 h 898"/>
              <a:gd name="T18" fmla="*/ 566 w 630"/>
              <a:gd name="T19" fmla="*/ 894 h 898"/>
              <a:gd name="T20" fmla="*/ 591 w 630"/>
              <a:gd name="T21" fmla="*/ 892 h 898"/>
              <a:gd name="T22" fmla="*/ 609 w 630"/>
              <a:gd name="T23" fmla="*/ 876 h 898"/>
              <a:gd name="T24" fmla="*/ 611 w 630"/>
              <a:gd name="T25" fmla="*/ 879 h 898"/>
              <a:gd name="T26" fmla="*/ 627 w 630"/>
              <a:gd name="T27" fmla="*/ 833 h 898"/>
              <a:gd name="T28" fmla="*/ 627 w 630"/>
              <a:gd name="T29" fmla="*/ 813 h 898"/>
              <a:gd name="T30" fmla="*/ 630 w 630"/>
              <a:gd name="T31" fmla="*/ 747 h 898"/>
              <a:gd name="T32" fmla="*/ 627 w 630"/>
              <a:gd name="T33" fmla="*/ 734 h 898"/>
              <a:gd name="T34" fmla="*/ 627 w 630"/>
              <a:gd name="T35" fmla="*/ 628 h 898"/>
              <a:gd name="T36" fmla="*/ 630 w 630"/>
              <a:gd name="T37" fmla="*/ 615 h 898"/>
              <a:gd name="T38" fmla="*/ 627 w 630"/>
              <a:gd name="T39" fmla="*/ 535 h 898"/>
              <a:gd name="T40" fmla="*/ 630 w 630"/>
              <a:gd name="T41" fmla="*/ 469 h 898"/>
              <a:gd name="T42" fmla="*/ 627 w 630"/>
              <a:gd name="T43" fmla="*/ 456 h 898"/>
              <a:gd name="T44" fmla="*/ 627 w 630"/>
              <a:gd name="T45" fmla="*/ 350 h 898"/>
              <a:gd name="T46" fmla="*/ 630 w 630"/>
              <a:gd name="T47" fmla="*/ 337 h 898"/>
              <a:gd name="T48" fmla="*/ 627 w 630"/>
              <a:gd name="T49" fmla="*/ 257 h 898"/>
              <a:gd name="T50" fmla="*/ 630 w 630"/>
              <a:gd name="T51" fmla="*/ 191 h 898"/>
              <a:gd name="T52" fmla="*/ 627 w 630"/>
              <a:gd name="T53" fmla="*/ 178 h 898"/>
              <a:gd name="T54" fmla="*/ 627 w 630"/>
              <a:gd name="T55" fmla="*/ 72 h 898"/>
              <a:gd name="T56" fmla="*/ 622 w 630"/>
              <a:gd name="T57" fmla="*/ 41 h 898"/>
              <a:gd name="T58" fmla="*/ 626 w 630"/>
              <a:gd name="T59" fmla="*/ 59 h 898"/>
              <a:gd name="T60" fmla="*/ 592 w 630"/>
              <a:gd name="T61" fmla="*/ 6 h 898"/>
              <a:gd name="T62" fmla="*/ 566 w 630"/>
              <a:gd name="T63" fmla="*/ 4 h 898"/>
              <a:gd name="T64" fmla="*/ 513 w 630"/>
              <a:gd name="T65" fmla="*/ 4 h 898"/>
              <a:gd name="T66" fmla="*/ 499 w 630"/>
              <a:gd name="T67" fmla="*/ 0 h 898"/>
              <a:gd name="T68" fmla="*/ 420 w 630"/>
              <a:gd name="T69" fmla="*/ 4 h 898"/>
              <a:gd name="T70" fmla="*/ 355 w 630"/>
              <a:gd name="T71" fmla="*/ 0 h 898"/>
              <a:gd name="T72" fmla="*/ 341 w 630"/>
              <a:gd name="T73" fmla="*/ 4 h 898"/>
              <a:gd name="T74" fmla="*/ 236 w 630"/>
              <a:gd name="T75" fmla="*/ 4 h 898"/>
              <a:gd name="T76" fmla="*/ 223 w 630"/>
              <a:gd name="T77" fmla="*/ 0 h 898"/>
              <a:gd name="T78" fmla="*/ 144 w 630"/>
              <a:gd name="T79" fmla="*/ 4 h 898"/>
              <a:gd name="T80" fmla="*/ 78 w 630"/>
              <a:gd name="T81" fmla="*/ 0 h 898"/>
              <a:gd name="T82" fmla="*/ 52 w 630"/>
              <a:gd name="T83" fmla="*/ 5 h 898"/>
              <a:gd name="T84" fmla="*/ 64 w 630"/>
              <a:gd name="T85" fmla="*/ 0 h 898"/>
              <a:gd name="T86" fmla="*/ 14 w 630"/>
              <a:gd name="T87" fmla="*/ 31 h 898"/>
              <a:gd name="T88" fmla="*/ 7 w 630"/>
              <a:gd name="T89" fmla="*/ 46 h 898"/>
              <a:gd name="T90" fmla="*/ 0 w 630"/>
              <a:gd name="T91" fmla="*/ 65 h 898"/>
              <a:gd name="T92" fmla="*/ 0 w 630"/>
              <a:gd name="T93" fmla="*/ 85 h 898"/>
              <a:gd name="T94" fmla="*/ 3 w 630"/>
              <a:gd name="T95" fmla="*/ 164 h 898"/>
              <a:gd name="T96" fmla="*/ 0 w 630"/>
              <a:gd name="T97" fmla="*/ 230 h 898"/>
              <a:gd name="T98" fmla="*/ 3 w 630"/>
              <a:gd name="T99" fmla="*/ 244 h 898"/>
              <a:gd name="T100" fmla="*/ 3 w 630"/>
              <a:gd name="T101" fmla="*/ 350 h 898"/>
              <a:gd name="T102" fmla="*/ 0 w 630"/>
              <a:gd name="T103" fmla="*/ 363 h 898"/>
              <a:gd name="T104" fmla="*/ 3 w 630"/>
              <a:gd name="T105" fmla="*/ 442 h 898"/>
              <a:gd name="T106" fmla="*/ 0 w 630"/>
              <a:gd name="T107" fmla="*/ 509 h 898"/>
              <a:gd name="T108" fmla="*/ 3 w 630"/>
              <a:gd name="T109" fmla="*/ 522 h 898"/>
              <a:gd name="T110" fmla="*/ 3 w 630"/>
              <a:gd name="T111" fmla="*/ 628 h 898"/>
              <a:gd name="T112" fmla="*/ 0 w 630"/>
              <a:gd name="T113" fmla="*/ 641 h 898"/>
              <a:gd name="T114" fmla="*/ 3 w 630"/>
              <a:gd name="T115" fmla="*/ 720 h 898"/>
              <a:gd name="T116" fmla="*/ 0 w 630"/>
              <a:gd name="T117" fmla="*/ 787 h 898"/>
              <a:gd name="T118" fmla="*/ 3 w 630"/>
              <a:gd name="T119" fmla="*/ 800 h 898"/>
              <a:gd name="T120" fmla="*/ 9 w 630"/>
              <a:gd name="T121" fmla="*/ 865 h 898"/>
              <a:gd name="T122" fmla="*/ 21 w 630"/>
              <a:gd name="T123" fmla="*/ 876 h 898"/>
              <a:gd name="T124" fmla="*/ 17 w 630"/>
              <a:gd name="T125" fmla="*/ 87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0" h="898">
                <a:moveTo>
                  <a:pt x="52" y="893"/>
                </a:moveTo>
                <a:lnTo>
                  <a:pt x="64" y="894"/>
                </a:lnTo>
                <a:lnTo>
                  <a:pt x="64" y="894"/>
                </a:lnTo>
                <a:lnTo>
                  <a:pt x="78" y="894"/>
                </a:lnTo>
                <a:lnTo>
                  <a:pt x="78" y="898"/>
                </a:lnTo>
                <a:lnTo>
                  <a:pt x="64" y="898"/>
                </a:lnTo>
                <a:lnTo>
                  <a:pt x="51" y="896"/>
                </a:lnTo>
                <a:lnTo>
                  <a:pt x="52" y="893"/>
                </a:lnTo>
                <a:close/>
                <a:moveTo>
                  <a:pt x="91" y="894"/>
                </a:moveTo>
                <a:lnTo>
                  <a:pt x="117" y="894"/>
                </a:lnTo>
                <a:lnTo>
                  <a:pt x="117" y="898"/>
                </a:lnTo>
                <a:lnTo>
                  <a:pt x="91" y="898"/>
                </a:lnTo>
                <a:lnTo>
                  <a:pt x="91" y="894"/>
                </a:lnTo>
                <a:close/>
                <a:moveTo>
                  <a:pt x="130" y="894"/>
                </a:moveTo>
                <a:lnTo>
                  <a:pt x="157" y="894"/>
                </a:lnTo>
                <a:lnTo>
                  <a:pt x="157" y="898"/>
                </a:lnTo>
                <a:lnTo>
                  <a:pt x="130" y="898"/>
                </a:lnTo>
                <a:lnTo>
                  <a:pt x="130" y="894"/>
                </a:lnTo>
                <a:close/>
                <a:moveTo>
                  <a:pt x="170" y="894"/>
                </a:moveTo>
                <a:lnTo>
                  <a:pt x="196" y="894"/>
                </a:lnTo>
                <a:lnTo>
                  <a:pt x="196" y="898"/>
                </a:lnTo>
                <a:lnTo>
                  <a:pt x="170" y="898"/>
                </a:lnTo>
                <a:lnTo>
                  <a:pt x="170" y="894"/>
                </a:lnTo>
                <a:close/>
                <a:moveTo>
                  <a:pt x="209" y="894"/>
                </a:moveTo>
                <a:lnTo>
                  <a:pt x="236" y="894"/>
                </a:lnTo>
                <a:lnTo>
                  <a:pt x="236" y="898"/>
                </a:lnTo>
                <a:lnTo>
                  <a:pt x="209" y="898"/>
                </a:lnTo>
                <a:lnTo>
                  <a:pt x="209" y="894"/>
                </a:lnTo>
                <a:close/>
                <a:moveTo>
                  <a:pt x="249" y="894"/>
                </a:moveTo>
                <a:lnTo>
                  <a:pt x="275" y="894"/>
                </a:lnTo>
                <a:lnTo>
                  <a:pt x="275" y="898"/>
                </a:lnTo>
                <a:lnTo>
                  <a:pt x="249" y="898"/>
                </a:lnTo>
                <a:lnTo>
                  <a:pt x="249" y="894"/>
                </a:lnTo>
                <a:close/>
                <a:moveTo>
                  <a:pt x="288" y="894"/>
                </a:moveTo>
                <a:lnTo>
                  <a:pt x="315" y="894"/>
                </a:lnTo>
                <a:lnTo>
                  <a:pt x="315" y="898"/>
                </a:lnTo>
                <a:lnTo>
                  <a:pt x="288" y="898"/>
                </a:lnTo>
                <a:lnTo>
                  <a:pt x="288" y="894"/>
                </a:lnTo>
                <a:close/>
                <a:moveTo>
                  <a:pt x="328" y="894"/>
                </a:moveTo>
                <a:lnTo>
                  <a:pt x="354" y="894"/>
                </a:lnTo>
                <a:lnTo>
                  <a:pt x="354" y="898"/>
                </a:lnTo>
                <a:lnTo>
                  <a:pt x="328" y="898"/>
                </a:lnTo>
                <a:lnTo>
                  <a:pt x="328" y="894"/>
                </a:lnTo>
                <a:close/>
                <a:moveTo>
                  <a:pt x="367" y="894"/>
                </a:moveTo>
                <a:lnTo>
                  <a:pt x="394" y="894"/>
                </a:lnTo>
                <a:lnTo>
                  <a:pt x="394" y="898"/>
                </a:lnTo>
                <a:lnTo>
                  <a:pt x="367" y="898"/>
                </a:lnTo>
                <a:lnTo>
                  <a:pt x="367" y="894"/>
                </a:lnTo>
                <a:close/>
                <a:moveTo>
                  <a:pt x="407" y="894"/>
                </a:moveTo>
                <a:lnTo>
                  <a:pt x="433" y="894"/>
                </a:lnTo>
                <a:lnTo>
                  <a:pt x="433" y="898"/>
                </a:lnTo>
                <a:lnTo>
                  <a:pt x="407" y="898"/>
                </a:lnTo>
                <a:lnTo>
                  <a:pt x="407" y="894"/>
                </a:lnTo>
                <a:close/>
                <a:moveTo>
                  <a:pt x="446" y="894"/>
                </a:moveTo>
                <a:lnTo>
                  <a:pt x="473" y="894"/>
                </a:lnTo>
                <a:lnTo>
                  <a:pt x="473" y="898"/>
                </a:lnTo>
                <a:lnTo>
                  <a:pt x="446" y="898"/>
                </a:lnTo>
                <a:lnTo>
                  <a:pt x="446" y="894"/>
                </a:lnTo>
                <a:close/>
                <a:moveTo>
                  <a:pt x="486" y="894"/>
                </a:moveTo>
                <a:lnTo>
                  <a:pt x="512" y="894"/>
                </a:lnTo>
                <a:lnTo>
                  <a:pt x="512" y="898"/>
                </a:lnTo>
                <a:lnTo>
                  <a:pt x="486" y="898"/>
                </a:lnTo>
                <a:lnTo>
                  <a:pt x="486" y="894"/>
                </a:lnTo>
                <a:close/>
                <a:moveTo>
                  <a:pt x="525" y="894"/>
                </a:moveTo>
                <a:lnTo>
                  <a:pt x="552" y="894"/>
                </a:lnTo>
                <a:lnTo>
                  <a:pt x="552" y="898"/>
                </a:lnTo>
                <a:lnTo>
                  <a:pt x="525" y="898"/>
                </a:lnTo>
                <a:lnTo>
                  <a:pt x="525" y="894"/>
                </a:lnTo>
                <a:close/>
                <a:moveTo>
                  <a:pt x="565" y="894"/>
                </a:moveTo>
                <a:lnTo>
                  <a:pt x="566" y="894"/>
                </a:lnTo>
                <a:lnTo>
                  <a:pt x="565" y="894"/>
                </a:lnTo>
                <a:lnTo>
                  <a:pt x="578" y="893"/>
                </a:lnTo>
                <a:lnTo>
                  <a:pt x="578" y="893"/>
                </a:lnTo>
                <a:lnTo>
                  <a:pt x="590" y="890"/>
                </a:lnTo>
                <a:lnTo>
                  <a:pt x="589" y="890"/>
                </a:lnTo>
                <a:lnTo>
                  <a:pt x="590" y="889"/>
                </a:lnTo>
                <a:lnTo>
                  <a:pt x="591" y="892"/>
                </a:lnTo>
                <a:lnTo>
                  <a:pt x="591" y="893"/>
                </a:lnTo>
                <a:lnTo>
                  <a:pt x="579" y="896"/>
                </a:lnTo>
                <a:lnTo>
                  <a:pt x="566" y="898"/>
                </a:lnTo>
                <a:lnTo>
                  <a:pt x="565" y="898"/>
                </a:lnTo>
                <a:lnTo>
                  <a:pt x="565" y="894"/>
                </a:lnTo>
                <a:close/>
                <a:moveTo>
                  <a:pt x="601" y="883"/>
                </a:moveTo>
                <a:lnTo>
                  <a:pt x="609" y="876"/>
                </a:lnTo>
                <a:lnTo>
                  <a:pt x="609" y="876"/>
                </a:lnTo>
                <a:lnTo>
                  <a:pt x="616" y="867"/>
                </a:lnTo>
                <a:lnTo>
                  <a:pt x="616" y="867"/>
                </a:lnTo>
                <a:lnTo>
                  <a:pt x="618" y="864"/>
                </a:lnTo>
                <a:lnTo>
                  <a:pt x="621" y="866"/>
                </a:lnTo>
                <a:lnTo>
                  <a:pt x="619" y="869"/>
                </a:lnTo>
                <a:lnTo>
                  <a:pt x="611" y="879"/>
                </a:lnTo>
                <a:lnTo>
                  <a:pt x="603" y="885"/>
                </a:lnTo>
                <a:lnTo>
                  <a:pt x="601" y="883"/>
                </a:lnTo>
                <a:close/>
                <a:moveTo>
                  <a:pt x="623" y="852"/>
                </a:moveTo>
                <a:lnTo>
                  <a:pt x="626" y="845"/>
                </a:lnTo>
                <a:lnTo>
                  <a:pt x="625" y="846"/>
                </a:lnTo>
                <a:lnTo>
                  <a:pt x="627" y="833"/>
                </a:lnTo>
                <a:lnTo>
                  <a:pt x="627" y="833"/>
                </a:lnTo>
                <a:lnTo>
                  <a:pt x="627" y="827"/>
                </a:lnTo>
                <a:lnTo>
                  <a:pt x="630" y="827"/>
                </a:lnTo>
                <a:lnTo>
                  <a:pt x="630" y="833"/>
                </a:lnTo>
                <a:lnTo>
                  <a:pt x="629" y="846"/>
                </a:lnTo>
                <a:lnTo>
                  <a:pt x="626" y="853"/>
                </a:lnTo>
                <a:lnTo>
                  <a:pt x="623" y="852"/>
                </a:lnTo>
                <a:close/>
                <a:moveTo>
                  <a:pt x="627" y="813"/>
                </a:moveTo>
                <a:lnTo>
                  <a:pt x="627" y="787"/>
                </a:lnTo>
                <a:lnTo>
                  <a:pt x="630" y="787"/>
                </a:lnTo>
                <a:lnTo>
                  <a:pt x="630" y="813"/>
                </a:lnTo>
                <a:lnTo>
                  <a:pt x="627" y="813"/>
                </a:lnTo>
                <a:close/>
                <a:moveTo>
                  <a:pt x="627" y="774"/>
                </a:moveTo>
                <a:lnTo>
                  <a:pt x="627" y="747"/>
                </a:lnTo>
                <a:lnTo>
                  <a:pt x="630" y="747"/>
                </a:lnTo>
                <a:lnTo>
                  <a:pt x="630" y="774"/>
                </a:lnTo>
                <a:lnTo>
                  <a:pt x="627" y="774"/>
                </a:lnTo>
                <a:close/>
                <a:moveTo>
                  <a:pt x="627" y="734"/>
                </a:moveTo>
                <a:lnTo>
                  <a:pt x="627" y="707"/>
                </a:lnTo>
                <a:lnTo>
                  <a:pt x="630" y="707"/>
                </a:lnTo>
                <a:lnTo>
                  <a:pt x="630" y="734"/>
                </a:lnTo>
                <a:lnTo>
                  <a:pt x="627" y="734"/>
                </a:lnTo>
                <a:close/>
                <a:moveTo>
                  <a:pt x="627" y="694"/>
                </a:moveTo>
                <a:lnTo>
                  <a:pt x="627" y="668"/>
                </a:lnTo>
                <a:lnTo>
                  <a:pt x="630" y="668"/>
                </a:lnTo>
                <a:lnTo>
                  <a:pt x="630" y="694"/>
                </a:lnTo>
                <a:lnTo>
                  <a:pt x="627" y="694"/>
                </a:lnTo>
                <a:close/>
                <a:moveTo>
                  <a:pt x="627" y="654"/>
                </a:moveTo>
                <a:lnTo>
                  <a:pt x="627" y="628"/>
                </a:lnTo>
                <a:lnTo>
                  <a:pt x="630" y="628"/>
                </a:lnTo>
                <a:lnTo>
                  <a:pt x="630" y="654"/>
                </a:lnTo>
                <a:lnTo>
                  <a:pt x="627" y="654"/>
                </a:lnTo>
                <a:close/>
                <a:moveTo>
                  <a:pt x="627" y="615"/>
                </a:moveTo>
                <a:lnTo>
                  <a:pt x="627" y="588"/>
                </a:lnTo>
                <a:lnTo>
                  <a:pt x="630" y="588"/>
                </a:lnTo>
                <a:lnTo>
                  <a:pt x="630" y="615"/>
                </a:lnTo>
                <a:lnTo>
                  <a:pt x="627" y="615"/>
                </a:lnTo>
                <a:close/>
                <a:moveTo>
                  <a:pt x="627" y="575"/>
                </a:moveTo>
                <a:lnTo>
                  <a:pt x="627" y="548"/>
                </a:lnTo>
                <a:lnTo>
                  <a:pt x="630" y="548"/>
                </a:lnTo>
                <a:lnTo>
                  <a:pt x="630" y="575"/>
                </a:lnTo>
                <a:lnTo>
                  <a:pt x="627" y="575"/>
                </a:lnTo>
                <a:close/>
                <a:moveTo>
                  <a:pt x="627" y="535"/>
                </a:moveTo>
                <a:lnTo>
                  <a:pt x="627" y="509"/>
                </a:lnTo>
                <a:lnTo>
                  <a:pt x="630" y="509"/>
                </a:lnTo>
                <a:lnTo>
                  <a:pt x="630" y="535"/>
                </a:lnTo>
                <a:lnTo>
                  <a:pt x="627" y="535"/>
                </a:lnTo>
                <a:close/>
                <a:moveTo>
                  <a:pt x="627" y="496"/>
                </a:moveTo>
                <a:lnTo>
                  <a:pt x="627" y="469"/>
                </a:lnTo>
                <a:lnTo>
                  <a:pt x="630" y="469"/>
                </a:lnTo>
                <a:lnTo>
                  <a:pt x="630" y="496"/>
                </a:lnTo>
                <a:lnTo>
                  <a:pt x="627" y="496"/>
                </a:lnTo>
                <a:close/>
                <a:moveTo>
                  <a:pt x="627" y="456"/>
                </a:moveTo>
                <a:lnTo>
                  <a:pt x="627" y="429"/>
                </a:lnTo>
                <a:lnTo>
                  <a:pt x="630" y="429"/>
                </a:lnTo>
                <a:lnTo>
                  <a:pt x="630" y="456"/>
                </a:lnTo>
                <a:lnTo>
                  <a:pt x="627" y="456"/>
                </a:lnTo>
                <a:close/>
                <a:moveTo>
                  <a:pt x="627" y="416"/>
                </a:moveTo>
                <a:lnTo>
                  <a:pt x="627" y="390"/>
                </a:lnTo>
                <a:lnTo>
                  <a:pt x="630" y="390"/>
                </a:lnTo>
                <a:lnTo>
                  <a:pt x="630" y="416"/>
                </a:lnTo>
                <a:lnTo>
                  <a:pt x="627" y="416"/>
                </a:lnTo>
                <a:close/>
                <a:moveTo>
                  <a:pt x="627" y="376"/>
                </a:moveTo>
                <a:lnTo>
                  <a:pt x="627" y="350"/>
                </a:lnTo>
                <a:lnTo>
                  <a:pt x="630" y="350"/>
                </a:lnTo>
                <a:lnTo>
                  <a:pt x="630" y="376"/>
                </a:lnTo>
                <a:lnTo>
                  <a:pt x="627" y="376"/>
                </a:lnTo>
                <a:close/>
                <a:moveTo>
                  <a:pt x="627" y="337"/>
                </a:moveTo>
                <a:lnTo>
                  <a:pt x="627" y="310"/>
                </a:lnTo>
                <a:lnTo>
                  <a:pt x="630" y="310"/>
                </a:lnTo>
                <a:lnTo>
                  <a:pt x="630" y="337"/>
                </a:lnTo>
                <a:lnTo>
                  <a:pt x="627" y="337"/>
                </a:lnTo>
                <a:close/>
                <a:moveTo>
                  <a:pt x="627" y="297"/>
                </a:moveTo>
                <a:lnTo>
                  <a:pt x="627" y="270"/>
                </a:lnTo>
                <a:lnTo>
                  <a:pt x="630" y="270"/>
                </a:lnTo>
                <a:lnTo>
                  <a:pt x="630" y="297"/>
                </a:lnTo>
                <a:lnTo>
                  <a:pt x="627" y="297"/>
                </a:lnTo>
                <a:close/>
                <a:moveTo>
                  <a:pt x="627" y="257"/>
                </a:moveTo>
                <a:lnTo>
                  <a:pt x="627" y="231"/>
                </a:lnTo>
                <a:lnTo>
                  <a:pt x="630" y="231"/>
                </a:lnTo>
                <a:lnTo>
                  <a:pt x="630" y="257"/>
                </a:lnTo>
                <a:lnTo>
                  <a:pt x="627" y="257"/>
                </a:lnTo>
                <a:close/>
                <a:moveTo>
                  <a:pt x="627" y="217"/>
                </a:moveTo>
                <a:lnTo>
                  <a:pt x="627" y="191"/>
                </a:lnTo>
                <a:lnTo>
                  <a:pt x="630" y="191"/>
                </a:lnTo>
                <a:lnTo>
                  <a:pt x="630" y="217"/>
                </a:lnTo>
                <a:lnTo>
                  <a:pt x="627" y="217"/>
                </a:lnTo>
                <a:close/>
                <a:moveTo>
                  <a:pt x="627" y="178"/>
                </a:moveTo>
                <a:lnTo>
                  <a:pt x="627" y="151"/>
                </a:lnTo>
                <a:lnTo>
                  <a:pt x="630" y="151"/>
                </a:lnTo>
                <a:lnTo>
                  <a:pt x="630" y="178"/>
                </a:lnTo>
                <a:lnTo>
                  <a:pt x="627" y="178"/>
                </a:lnTo>
                <a:close/>
                <a:moveTo>
                  <a:pt x="627" y="138"/>
                </a:moveTo>
                <a:lnTo>
                  <a:pt x="627" y="111"/>
                </a:lnTo>
                <a:lnTo>
                  <a:pt x="630" y="111"/>
                </a:lnTo>
                <a:lnTo>
                  <a:pt x="630" y="138"/>
                </a:lnTo>
                <a:lnTo>
                  <a:pt x="627" y="138"/>
                </a:lnTo>
                <a:close/>
                <a:moveTo>
                  <a:pt x="627" y="98"/>
                </a:moveTo>
                <a:lnTo>
                  <a:pt x="627" y="72"/>
                </a:lnTo>
                <a:lnTo>
                  <a:pt x="630" y="72"/>
                </a:lnTo>
                <a:lnTo>
                  <a:pt x="630" y="98"/>
                </a:lnTo>
                <a:lnTo>
                  <a:pt x="627" y="98"/>
                </a:lnTo>
                <a:close/>
                <a:moveTo>
                  <a:pt x="626" y="59"/>
                </a:moveTo>
                <a:lnTo>
                  <a:pt x="625" y="53"/>
                </a:lnTo>
                <a:lnTo>
                  <a:pt x="626" y="53"/>
                </a:lnTo>
                <a:lnTo>
                  <a:pt x="622" y="41"/>
                </a:lnTo>
                <a:lnTo>
                  <a:pt x="622" y="41"/>
                </a:lnTo>
                <a:lnTo>
                  <a:pt x="618" y="34"/>
                </a:lnTo>
                <a:lnTo>
                  <a:pt x="621" y="33"/>
                </a:lnTo>
                <a:lnTo>
                  <a:pt x="625" y="40"/>
                </a:lnTo>
                <a:lnTo>
                  <a:pt x="629" y="52"/>
                </a:lnTo>
                <a:lnTo>
                  <a:pt x="629" y="58"/>
                </a:lnTo>
                <a:lnTo>
                  <a:pt x="626" y="59"/>
                </a:lnTo>
                <a:close/>
                <a:moveTo>
                  <a:pt x="611" y="24"/>
                </a:moveTo>
                <a:lnTo>
                  <a:pt x="609" y="22"/>
                </a:lnTo>
                <a:lnTo>
                  <a:pt x="609" y="22"/>
                </a:lnTo>
                <a:lnTo>
                  <a:pt x="600" y="14"/>
                </a:lnTo>
                <a:lnTo>
                  <a:pt x="600" y="14"/>
                </a:lnTo>
                <a:lnTo>
                  <a:pt x="590" y="9"/>
                </a:lnTo>
                <a:lnTo>
                  <a:pt x="592" y="6"/>
                </a:lnTo>
                <a:lnTo>
                  <a:pt x="602" y="11"/>
                </a:lnTo>
                <a:lnTo>
                  <a:pt x="611" y="19"/>
                </a:lnTo>
                <a:lnTo>
                  <a:pt x="613" y="22"/>
                </a:lnTo>
                <a:lnTo>
                  <a:pt x="611" y="24"/>
                </a:lnTo>
                <a:close/>
                <a:moveTo>
                  <a:pt x="578" y="5"/>
                </a:moveTo>
                <a:lnTo>
                  <a:pt x="565" y="4"/>
                </a:lnTo>
                <a:lnTo>
                  <a:pt x="566" y="4"/>
                </a:lnTo>
                <a:lnTo>
                  <a:pt x="552" y="4"/>
                </a:lnTo>
                <a:lnTo>
                  <a:pt x="552" y="0"/>
                </a:lnTo>
                <a:lnTo>
                  <a:pt x="566" y="0"/>
                </a:lnTo>
                <a:lnTo>
                  <a:pt x="578" y="2"/>
                </a:lnTo>
                <a:lnTo>
                  <a:pt x="578" y="5"/>
                </a:lnTo>
                <a:close/>
                <a:moveTo>
                  <a:pt x="539" y="4"/>
                </a:moveTo>
                <a:lnTo>
                  <a:pt x="513" y="4"/>
                </a:lnTo>
                <a:lnTo>
                  <a:pt x="513" y="0"/>
                </a:lnTo>
                <a:lnTo>
                  <a:pt x="539" y="0"/>
                </a:lnTo>
                <a:lnTo>
                  <a:pt x="539" y="4"/>
                </a:lnTo>
                <a:close/>
                <a:moveTo>
                  <a:pt x="499" y="4"/>
                </a:moveTo>
                <a:lnTo>
                  <a:pt x="473" y="4"/>
                </a:lnTo>
                <a:lnTo>
                  <a:pt x="473" y="0"/>
                </a:lnTo>
                <a:lnTo>
                  <a:pt x="499" y="0"/>
                </a:lnTo>
                <a:lnTo>
                  <a:pt x="499" y="4"/>
                </a:lnTo>
                <a:close/>
                <a:moveTo>
                  <a:pt x="460" y="4"/>
                </a:moveTo>
                <a:lnTo>
                  <a:pt x="434" y="4"/>
                </a:lnTo>
                <a:lnTo>
                  <a:pt x="434" y="0"/>
                </a:lnTo>
                <a:lnTo>
                  <a:pt x="460" y="0"/>
                </a:lnTo>
                <a:lnTo>
                  <a:pt x="460" y="4"/>
                </a:lnTo>
                <a:close/>
                <a:moveTo>
                  <a:pt x="420" y="4"/>
                </a:moveTo>
                <a:lnTo>
                  <a:pt x="394" y="4"/>
                </a:lnTo>
                <a:lnTo>
                  <a:pt x="394" y="0"/>
                </a:lnTo>
                <a:lnTo>
                  <a:pt x="420" y="0"/>
                </a:lnTo>
                <a:lnTo>
                  <a:pt x="420" y="4"/>
                </a:lnTo>
                <a:close/>
                <a:moveTo>
                  <a:pt x="381" y="4"/>
                </a:moveTo>
                <a:lnTo>
                  <a:pt x="355" y="4"/>
                </a:lnTo>
                <a:lnTo>
                  <a:pt x="355" y="0"/>
                </a:lnTo>
                <a:lnTo>
                  <a:pt x="381" y="0"/>
                </a:lnTo>
                <a:lnTo>
                  <a:pt x="381" y="4"/>
                </a:lnTo>
                <a:close/>
                <a:moveTo>
                  <a:pt x="341" y="4"/>
                </a:moveTo>
                <a:lnTo>
                  <a:pt x="315" y="4"/>
                </a:lnTo>
                <a:lnTo>
                  <a:pt x="315" y="0"/>
                </a:lnTo>
                <a:lnTo>
                  <a:pt x="341" y="0"/>
                </a:lnTo>
                <a:lnTo>
                  <a:pt x="341" y="4"/>
                </a:lnTo>
                <a:close/>
                <a:moveTo>
                  <a:pt x="302" y="4"/>
                </a:moveTo>
                <a:lnTo>
                  <a:pt x="276" y="4"/>
                </a:lnTo>
                <a:lnTo>
                  <a:pt x="276" y="0"/>
                </a:lnTo>
                <a:lnTo>
                  <a:pt x="302" y="0"/>
                </a:lnTo>
                <a:lnTo>
                  <a:pt x="302" y="4"/>
                </a:lnTo>
                <a:close/>
                <a:moveTo>
                  <a:pt x="262" y="4"/>
                </a:moveTo>
                <a:lnTo>
                  <a:pt x="236" y="4"/>
                </a:lnTo>
                <a:lnTo>
                  <a:pt x="236" y="0"/>
                </a:lnTo>
                <a:lnTo>
                  <a:pt x="262" y="0"/>
                </a:lnTo>
                <a:lnTo>
                  <a:pt x="262" y="4"/>
                </a:lnTo>
                <a:close/>
                <a:moveTo>
                  <a:pt x="223" y="4"/>
                </a:moveTo>
                <a:lnTo>
                  <a:pt x="196" y="4"/>
                </a:lnTo>
                <a:lnTo>
                  <a:pt x="196" y="0"/>
                </a:lnTo>
                <a:lnTo>
                  <a:pt x="223" y="0"/>
                </a:lnTo>
                <a:lnTo>
                  <a:pt x="223" y="4"/>
                </a:lnTo>
                <a:close/>
                <a:moveTo>
                  <a:pt x="183" y="4"/>
                </a:moveTo>
                <a:lnTo>
                  <a:pt x="157" y="4"/>
                </a:lnTo>
                <a:lnTo>
                  <a:pt x="157" y="0"/>
                </a:lnTo>
                <a:lnTo>
                  <a:pt x="183" y="0"/>
                </a:lnTo>
                <a:lnTo>
                  <a:pt x="183" y="4"/>
                </a:lnTo>
                <a:close/>
                <a:moveTo>
                  <a:pt x="144" y="4"/>
                </a:moveTo>
                <a:lnTo>
                  <a:pt x="117" y="4"/>
                </a:lnTo>
                <a:lnTo>
                  <a:pt x="117" y="0"/>
                </a:lnTo>
                <a:lnTo>
                  <a:pt x="144" y="0"/>
                </a:lnTo>
                <a:lnTo>
                  <a:pt x="144" y="4"/>
                </a:lnTo>
                <a:close/>
                <a:moveTo>
                  <a:pt x="104" y="4"/>
                </a:moveTo>
                <a:lnTo>
                  <a:pt x="78" y="4"/>
                </a:lnTo>
                <a:lnTo>
                  <a:pt x="78" y="0"/>
                </a:lnTo>
                <a:lnTo>
                  <a:pt x="104" y="0"/>
                </a:lnTo>
                <a:lnTo>
                  <a:pt x="104" y="4"/>
                </a:lnTo>
                <a:close/>
                <a:moveTo>
                  <a:pt x="65" y="4"/>
                </a:moveTo>
                <a:lnTo>
                  <a:pt x="64" y="4"/>
                </a:lnTo>
                <a:lnTo>
                  <a:pt x="64" y="4"/>
                </a:lnTo>
                <a:lnTo>
                  <a:pt x="52" y="5"/>
                </a:lnTo>
                <a:lnTo>
                  <a:pt x="52" y="5"/>
                </a:lnTo>
                <a:lnTo>
                  <a:pt x="40" y="9"/>
                </a:lnTo>
                <a:lnTo>
                  <a:pt x="41" y="8"/>
                </a:lnTo>
                <a:lnTo>
                  <a:pt x="40" y="9"/>
                </a:lnTo>
                <a:lnTo>
                  <a:pt x="38" y="6"/>
                </a:lnTo>
                <a:lnTo>
                  <a:pt x="39" y="5"/>
                </a:lnTo>
                <a:lnTo>
                  <a:pt x="51" y="2"/>
                </a:lnTo>
                <a:lnTo>
                  <a:pt x="64" y="0"/>
                </a:lnTo>
                <a:lnTo>
                  <a:pt x="65" y="0"/>
                </a:lnTo>
                <a:lnTo>
                  <a:pt x="65" y="4"/>
                </a:lnTo>
                <a:close/>
                <a:moveTo>
                  <a:pt x="29" y="15"/>
                </a:moveTo>
                <a:lnTo>
                  <a:pt x="21" y="22"/>
                </a:lnTo>
                <a:lnTo>
                  <a:pt x="21" y="22"/>
                </a:lnTo>
                <a:lnTo>
                  <a:pt x="14" y="31"/>
                </a:lnTo>
                <a:lnTo>
                  <a:pt x="14" y="31"/>
                </a:lnTo>
                <a:lnTo>
                  <a:pt x="12" y="34"/>
                </a:lnTo>
                <a:lnTo>
                  <a:pt x="9" y="33"/>
                </a:lnTo>
                <a:lnTo>
                  <a:pt x="11" y="29"/>
                </a:lnTo>
                <a:lnTo>
                  <a:pt x="19" y="19"/>
                </a:lnTo>
                <a:lnTo>
                  <a:pt x="27" y="13"/>
                </a:lnTo>
                <a:lnTo>
                  <a:pt x="29" y="15"/>
                </a:lnTo>
                <a:close/>
                <a:moveTo>
                  <a:pt x="7" y="46"/>
                </a:moveTo>
                <a:lnTo>
                  <a:pt x="4" y="53"/>
                </a:lnTo>
                <a:lnTo>
                  <a:pt x="4" y="53"/>
                </a:lnTo>
                <a:lnTo>
                  <a:pt x="3" y="65"/>
                </a:lnTo>
                <a:lnTo>
                  <a:pt x="3" y="65"/>
                </a:lnTo>
                <a:lnTo>
                  <a:pt x="3" y="72"/>
                </a:lnTo>
                <a:lnTo>
                  <a:pt x="0" y="72"/>
                </a:lnTo>
                <a:lnTo>
                  <a:pt x="0" y="65"/>
                </a:lnTo>
                <a:lnTo>
                  <a:pt x="1" y="52"/>
                </a:lnTo>
                <a:lnTo>
                  <a:pt x="3" y="45"/>
                </a:lnTo>
                <a:lnTo>
                  <a:pt x="7" y="46"/>
                </a:lnTo>
                <a:close/>
                <a:moveTo>
                  <a:pt x="3" y="85"/>
                </a:moveTo>
                <a:lnTo>
                  <a:pt x="3" y="111"/>
                </a:lnTo>
                <a:lnTo>
                  <a:pt x="0" y="111"/>
                </a:lnTo>
                <a:lnTo>
                  <a:pt x="0" y="85"/>
                </a:lnTo>
                <a:lnTo>
                  <a:pt x="3" y="85"/>
                </a:lnTo>
                <a:close/>
                <a:moveTo>
                  <a:pt x="3" y="124"/>
                </a:moveTo>
                <a:lnTo>
                  <a:pt x="3" y="151"/>
                </a:lnTo>
                <a:lnTo>
                  <a:pt x="0" y="151"/>
                </a:lnTo>
                <a:lnTo>
                  <a:pt x="0" y="124"/>
                </a:lnTo>
                <a:lnTo>
                  <a:pt x="3" y="124"/>
                </a:lnTo>
                <a:close/>
                <a:moveTo>
                  <a:pt x="3" y="164"/>
                </a:moveTo>
                <a:lnTo>
                  <a:pt x="3" y="191"/>
                </a:lnTo>
                <a:lnTo>
                  <a:pt x="0" y="191"/>
                </a:lnTo>
                <a:lnTo>
                  <a:pt x="0" y="164"/>
                </a:lnTo>
                <a:lnTo>
                  <a:pt x="3" y="164"/>
                </a:lnTo>
                <a:close/>
                <a:moveTo>
                  <a:pt x="3" y="204"/>
                </a:moveTo>
                <a:lnTo>
                  <a:pt x="3" y="230"/>
                </a:lnTo>
                <a:lnTo>
                  <a:pt x="0" y="230"/>
                </a:lnTo>
                <a:lnTo>
                  <a:pt x="0" y="204"/>
                </a:lnTo>
                <a:lnTo>
                  <a:pt x="3" y="204"/>
                </a:lnTo>
                <a:close/>
                <a:moveTo>
                  <a:pt x="3" y="244"/>
                </a:moveTo>
                <a:lnTo>
                  <a:pt x="3" y="270"/>
                </a:lnTo>
                <a:lnTo>
                  <a:pt x="0" y="270"/>
                </a:lnTo>
                <a:lnTo>
                  <a:pt x="0" y="244"/>
                </a:lnTo>
                <a:lnTo>
                  <a:pt x="3" y="244"/>
                </a:lnTo>
                <a:close/>
                <a:moveTo>
                  <a:pt x="3" y="283"/>
                </a:moveTo>
                <a:lnTo>
                  <a:pt x="3" y="310"/>
                </a:lnTo>
                <a:lnTo>
                  <a:pt x="0" y="310"/>
                </a:lnTo>
                <a:lnTo>
                  <a:pt x="0" y="283"/>
                </a:lnTo>
                <a:lnTo>
                  <a:pt x="3" y="283"/>
                </a:lnTo>
                <a:close/>
                <a:moveTo>
                  <a:pt x="3" y="323"/>
                </a:moveTo>
                <a:lnTo>
                  <a:pt x="3" y="350"/>
                </a:lnTo>
                <a:lnTo>
                  <a:pt x="0" y="350"/>
                </a:lnTo>
                <a:lnTo>
                  <a:pt x="0" y="323"/>
                </a:lnTo>
                <a:lnTo>
                  <a:pt x="3" y="323"/>
                </a:lnTo>
                <a:close/>
                <a:moveTo>
                  <a:pt x="3" y="363"/>
                </a:moveTo>
                <a:lnTo>
                  <a:pt x="3" y="389"/>
                </a:lnTo>
                <a:lnTo>
                  <a:pt x="0" y="389"/>
                </a:lnTo>
                <a:lnTo>
                  <a:pt x="0" y="363"/>
                </a:lnTo>
                <a:lnTo>
                  <a:pt x="3" y="363"/>
                </a:lnTo>
                <a:close/>
                <a:moveTo>
                  <a:pt x="3" y="403"/>
                </a:moveTo>
                <a:lnTo>
                  <a:pt x="3" y="429"/>
                </a:lnTo>
                <a:lnTo>
                  <a:pt x="0" y="429"/>
                </a:lnTo>
                <a:lnTo>
                  <a:pt x="0" y="403"/>
                </a:lnTo>
                <a:lnTo>
                  <a:pt x="3" y="403"/>
                </a:lnTo>
                <a:close/>
                <a:moveTo>
                  <a:pt x="3" y="442"/>
                </a:moveTo>
                <a:lnTo>
                  <a:pt x="3" y="469"/>
                </a:lnTo>
                <a:lnTo>
                  <a:pt x="0" y="469"/>
                </a:lnTo>
                <a:lnTo>
                  <a:pt x="0" y="442"/>
                </a:lnTo>
                <a:lnTo>
                  <a:pt x="3" y="442"/>
                </a:lnTo>
                <a:close/>
                <a:moveTo>
                  <a:pt x="3" y="482"/>
                </a:moveTo>
                <a:lnTo>
                  <a:pt x="3" y="509"/>
                </a:lnTo>
                <a:lnTo>
                  <a:pt x="0" y="509"/>
                </a:lnTo>
                <a:lnTo>
                  <a:pt x="0" y="482"/>
                </a:lnTo>
                <a:lnTo>
                  <a:pt x="3" y="482"/>
                </a:lnTo>
                <a:close/>
                <a:moveTo>
                  <a:pt x="3" y="522"/>
                </a:moveTo>
                <a:lnTo>
                  <a:pt x="3" y="548"/>
                </a:lnTo>
                <a:lnTo>
                  <a:pt x="0" y="548"/>
                </a:lnTo>
                <a:lnTo>
                  <a:pt x="0" y="522"/>
                </a:lnTo>
                <a:lnTo>
                  <a:pt x="3" y="522"/>
                </a:lnTo>
                <a:close/>
                <a:moveTo>
                  <a:pt x="3" y="561"/>
                </a:moveTo>
                <a:lnTo>
                  <a:pt x="3" y="588"/>
                </a:lnTo>
                <a:lnTo>
                  <a:pt x="0" y="588"/>
                </a:lnTo>
                <a:lnTo>
                  <a:pt x="0" y="561"/>
                </a:lnTo>
                <a:lnTo>
                  <a:pt x="3" y="561"/>
                </a:lnTo>
                <a:close/>
                <a:moveTo>
                  <a:pt x="3" y="601"/>
                </a:moveTo>
                <a:lnTo>
                  <a:pt x="3" y="628"/>
                </a:lnTo>
                <a:lnTo>
                  <a:pt x="0" y="628"/>
                </a:lnTo>
                <a:lnTo>
                  <a:pt x="0" y="601"/>
                </a:lnTo>
                <a:lnTo>
                  <a:pt x="3" y="601"/>
                </a:lnTo>
                <a:close/>
                <a:moveTo>
                  <a:pt x="3" y="641"/>
                </a:moveTo>
                <a:lnTo>
                  <a:pt x="3" y="668"/>
                </a:lnTo>
                <a:lnTo>
                  <a:pt x="0" y="668"/>
                </a:lnTo>
                <a:lnTo>
                  <a:pt x="0" y="641"/>
                </a:lnTo>
                <a:lnTo>
                  <a:pt x="3" y="641"/>
                </a:lnTo>
                <a:close/>
                <a:moveTo>
                  <a:pt x="3" y="681"/>
                </a:moveTo>
                <a:lnTo>
                  <a:pt x="3" y="707"/>
                </a:lnTo>
                <a:lnTo>
                  <a:pt x="0" y="707"/>
                </a:lnTo>
                <a:lnTo>
                  <a:pt x="0" y="681"/>
                </a:lnTo>
                <a:lnTo>
                  <a:pt x="3" y="681"/>
                </a:lnTo>
                <a:close/>
                <a:moveTo>
                  <a:pt x="3" y="720"/>
                </a:moveTo>
                <a:lnTo>
                  <a:pt x="3" y="747"/>
                </a:lnTo>
                <a:lnTo>
                  <a:pt x="0" y="747"/>
                </a:lnTo>
                <a:lnTo>
                  <a:pt x="0" y="720"/>
                </a:lnTo>
                <a:lnTo>
                  <a:pt x="3" y="720"/>
                </a:lnTo>
                <a:close/>
                <a:moveTo>
                  <a:pt x="3" y="760"/>
                </a:moveTo>
                <a:lnTo>
                  <a:pt x="3" y="787"/>
                </a:lnTo>
                <a:lnTo>
                  <a:pt x="0" y="787"/>
                </a:lnTo>
                <a:lnTo>
                  <a:pt x="0" y="760"/>
                </a:lnTo>
                <a:lnTo>
                  <a:pt x="3" y="760"/>
                </a:lnTo>
                <a:close/>
                <a:moveTo>
                  <a:pt x="3" y="800"/>
                </a:moveTo>
                <a:lnTo>
                  <a:pt x="3" y="826"/>
                </a:lnTo>
                <a:lnTo>
                  <a:pt x="0" y="826"/>
                </a:lnTo>
                <a:lnTo>
                  <a:pt x="0" y="800"/>
                </a:lnTo>
                <a:lnTo>
                  <a:pt x="3" y="800"/>
                </a:lnTo>
                <a:close/>
                <a:moveTo>
                  <a:pt x="4" y="839"/>
                </a:moveTo>
                <a:lnTo>
                  <a:pt x="4" y="846"/>
                </a:lnTo>
                <a:lnTo>
                  <a:pt x="4" y="845"/>
                </a:lnTo>
                <a:lnTo>
                  <a:pt x="8" y="857"/>
                </a:lnTo>
                <a:lnTo>
                  <a:pt x="8" y="857"/>
                </a:lnTo>
                <a:lnTo>
                  <a:pt x="12" y="864"/>
                </a:lnTo>
                <a:lnTo>
                  <a:pt x="9" y="865"/>
                </a:lnTo>
                <a:lnTo>
                  <a:pt x="5" y="858"/>
                </a:lnTo>
                <a:lnTo>
                  <a:pt x="1" y="846"/>
                </a:lnTo>
                <a:lnTo>
                  <a:pt x="0" y="840"/>
                </a:lnTo>
                <a:lnTo>
                  <a:pt x="4" y="839"/>
                </a:lnTo>
                <a:close/>
                <a:moveTo>
                  <a:pt x="19" y="874"/>
                </a:moveTo>
                <a:lnTo>
                  <a:pt x="21" y="876"/>
                </a:lnTo>
                <a:lnTo>
                  <a:pt x="21" y="876"/>
                </a:lnTo>
                <a:lnTo>
                  <a:pt x="30" y="884"/>
                </a:lnTo>
                <a:lnTo>
                  <a:pt x="30" y="884"/>
                </a:lnTo>
                <a:lnTo>
                  <a:pt x="40" y="889"/>
                </a:lnTo>
                <a:lnTo>
                  <a:pt x="38" y="892"/>
                </a:lnTo>
                <a:lnTo>
                  <a:pt x="28" y="887"/>
                </a:lnTo>
                <a:lnTo>
                  <a:pt x="19" y="879"/>
                </a:lnTo>
                <a:lnTo>
                  <a:pt x="17" y="876"/>
                </a:lnTo>
                <a:lnTo>
                  <a:pt x="19" y="874"/>
                </a:lnTo>
                <a:close/>
              </a:path>
            </a:pathLst>
          </a:custGeom>
          <a:solidFill>
            <a:srgbClr val="595959"/>
          </a:solidFill>
          <a:ln w="0" cap="flat">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284"/>
          <p:cNvSpPr>
            <a:spLocks noChangeArrowheads="1"/>
          </p:cNvSpPr>
          <p:nvPr/>
        </p:nvSpPr>
        <p:spPr bwMode="auto">
          <a:xfrm>
            <a:off x="684213" y="3344863"/>
            <a:ext cx="546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FEFFFF"/>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2" name="Line 285"/>
          <p:cNvSpPr>
            <a:spLocks noChangeShapeType="1"/>
          </p:cNvSpPr>
          <p:nvPr/>
        </p:nvSpPr>
        <p:spPr bwMode="auto">
          <a:xfrm>
            <a:off x="1389063" y="3187700"/>
            <a:ext cx="920750"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286"/>
          <p:cNvSpPr>
            <a:spLocks/>
          </p:cNvSpPr>
          <p:nvPr/>
        </p:nvSpPr>
        <p:spPr bwMode="auto">
          <a:xfrm>
            <a:off x="2297113" y="313372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7"/>
          <p:cNvSpPr>
            <a:spLocks noChangeArrowheads="1"/>
          </p:cNvSpPr>
          <p:nvPr/>
        </p:nvSpPr>
        <p:spPr bwMode="auto">
          <a:xfrm>
            <a:off x="1608138" y="3074988"/>
            <a:ext cx="5794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288"/>
          <p:cNvSpPr>
            <a:spLocks noChangeArrowheads="1"/>
          </p:cNvSpPr>
          <p:nvPr/>
        </p:nvSpPr>
        <p:spPr bwMode="auto">
          <a:xfrm>
            <a:off x="1609726" y="3067050"/>
            <a:ext cx="674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context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6" name="Freeform 289"/>
          <p:cNvSpPr>
            <a:spLocks/>
          </p:cNvSpPr>
          <p:nvPr/>
        </p:nvSpPr>
        <p:spPr bwMode="auto">
          <a:xfrm>
            <a:off x="6503988" y="4229100"/>
            <a:ext cx="890588" cy="696913"/>
          </a:xfrm>
          <a:custGeom>
            <a:avLst/>
            <a:gdLst>
              <a:gd name="T0" fmla="*/ 0 w 561"/>
              <a:gd name="T1" fmla="*/ 439 h 439"/>
              <a:gd name="T2" fmla="*/ 460 w 561"/>
              <a:gd name="T3" fmla="*/ 342 h 439"/>
              <a:gd name="T4" fmla="*/ 561 w 561"/>
              <a:gd name="T5" fmla="*/ 0 h 439"/>
            </a:gdLst>
            <a:ahLst/>
            <a:cxnLst>
              <a:cxn ang="0">
                <a:pos x="T0" y="T1"/>
              </a:cxn>
              <a:cxn ang="0">
                <a:pos x="T2" y="T3"/>
              </a:cxn>
              <a:cxn ang="0">
                <a:pos x="T4" y="T5"/>
              </a:cxn>
            </a:cxnLst>
            <a:rect l="0" t="0" r="r" b="b"/>
            <a:pathLst>
              <a:path w="561" h="439">
                <a:moveTo>
                  <a:pt x="0" y="439"/>
                </a:moveTo>
                <a:cubicBezTo>
                  <a:pt x="141" y="439"/>
                  <a:pt x="355" y="439"/>
                  <a:pt x="460" y="342"/>
                </a:cubicBezTo>
                <a:cubicBezTo>
                  <a:pt x="546" y="263"/>
                  <a:pt x="560" y="119"/>
                  <a:pt x="561" y="0"/>
                </a:cubicBezTo>
              </a:path>
            </a:pathLst>
          </a:custGeom>
          <a:noFill/>
          <a:ln w="381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290"/>
          <p:cNvSpPr>
            <a:spLocks/>
          </p:cNvSpPr>
          <p:nvPr/>
        </p:nvSpPr>
        <p:spPr bwMode="auto">
          <a:xfrm>
            <a:off x="7340601" y="4132263"/>
            <a:ext cx="109538" cy="111125"/>
          </a:xfrm>
          <a:custGeom>
            <a:avLst/>
            <a:gdLst>
              <a:gd name="T0" fmla="*/ 0 w 69"/>
              <a:gd name="T1" fmla="*/ 70 h 70"/>
              <a:gd name="T2" fmla="*/ 35 w 69"/>
              <a:gd name="T3" fmla="*/ 0 h 70"/>
              <a:gd name="T4" fmla="*/ 69 w 69"/>
              <a:gd name="T5" fmla="*/ 70 h 70"/>
              <a:gd name="T6" fmla="*/ 0 w 69"/>
              <a:gd name="T7" fmla="*/ 70 h 70"/>
            </a:gdLst>
            <a:ahLst/>
            <a:cxnLst>
              <a:cxn ang="0">
                <a:pos x="T0" y="T1"/>
              </a:cxn>
              <a:cxn ang="0">
                <a:pos x="T2" y="T3"/>
              </a:cxn>
              <a:cxn ang="0">
                <a:pos x="T4" y="T5"/>
              </a:cxn>
              <a:cxn ang="0">
                <a:pos x="T6" y="T7"/>
              </a:cxn>
            </a:cxnLst>
            <a:rect l="0" t="0" r="r" b="b"/>
            <a:pathLst>
              <a:path w="69" h="70">
                <a:moveTo>
                  <a:pt x="0" y="70"/>
                </a:moveTo>
                <a:lnTo>
                  <a:pt x="35" y="0"/>
                </a:lnTo>
                <a:lnTo>
                  <a:pt x="69" y="70"/>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8" name="Rectangle 291"/>
          <p:cNvSpPr>
            <a:spLocks noChangeArrowheads="1"/>
          </p:cNvSpPr>
          <p:nvPr/>
        </p:nvSpPr>
        <p:spPr bwMode="auto">
          <a:xfrm>
            <a:off x="7367588" y="4659313"/>
            <a:ext cx="11191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Training Data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9" name="Line 292"/>
          <p:cNvSpPr>
            <a:spLocks noChangeShapeType="1"/>
          </p:cNvSpPr>
          <p:nvPr/>
        </p:nvSpPr>
        <p:spPr bwMode="auto">
          <a:xfrm flipH="1">
            <a:off x="1481138" y="3506788"/>
            <a:ext cx="919163" cy="1588"/>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293"/>
          <p:cNvSpPr>
            <a:spLocks/>
          </p:cNvSpPr>
          <p:nvPr/>
        </p:nvSpPr>
        <p:spPr bwMode="auto">
          <a:xfrm>
            <a:off x="1384301" y="3452813"/>
            <a:ext cx="109538" cy="111125"/>
          </a:xfrm>
          <a:custGeom>
            <a:avLst/>
            <a:gdLst>
              <a:gd name="T0" fmla="*/ 69 w 69"/>
              <a:gd name="T1" fmla="*/ 70 h 70"/>
              <a:gd name="T2" fmla="*/ 0 w 69"/>
              <a:gd name="T3" fmla="*/ 35 h 70"/>
              <a:gd name="T4" fmla="*/ 69 w 69"/>
              <a:gd name="T5" fmla="*/ 0 h 70"/>
              <a:gd name="T6" fmla="*/ 69 w 69"/>
              <a:gd name="T7" fmla="*/ 70 h 70"/>
            </a:gdLst>
            <a:ahLst/>
            <a:cxnLst>
              <a:cxn ang="0">
                <a:pos x="T0" y="T1"/>
              </a:cxn>
              <a:cxn ang="0">
                <a:pos x="T2" y="T3"/>
              </a:cxn>
              <a:cxn ang="0">
                <a:pos x="T4" y="T5"/>
              </a:cxn>
              <a:cxn ang="0">
                <a:pos x="T6" y="T7"/>
              </a:cxn>
            </a:cxnLst>
            <a:rect l="0" t="0" r="r" b="b"/>
            <a:pathLst>
              <a:path w="69" h="70">
                <a:moveTo>
                  <a:pt x="69" y="70"/>
                </a:moveTo>
                <a:lnTo>
                  <a:pt x="0" y="35"/>
                </a:lnTo>
                <a:lnTo>
                  <a:pt x="69" y="0"/>
                </a:lnTo>
                <a:lnTo>
                  <a:pt x="69"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294"/>
          <p:cNvSpPr>
            <a:spLocks noChangeArrowheads="1"/>
          </p:cNvSpPr>
          <p:nvPr/>
        </p:nvSpPr>
        <p:spPr bwMode="auto">
          <a:xfrm>
            <a:off x="1577976" y="3394075"/>
            <a:ext cx="630238"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295"/>
          <p:cNvSpPr>
            <a:spLocks noChangeArrowheads="1"/>
          </p:cNvSpPr>
          <p:nvPr/>
        </p:nvSpPr>
        <p:spPr bwMode="auto">
          <a:xfrm>
            <a:off x="1579563" y="3384550"/>
            <a:ext cx="723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decision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5" name="Line 296"/>
          <p:cNvSpPr>
            <a:spLocks noChangeShapeType="1"/>
          </p:cNvSpPr>
          <p:nvPr/>
        </p:nvSpPr>
        <p:spPr bwMode="auto">
          <a:xfrm>
            <a:off x="1384301" y="3792538"/>
            <a:ext cx="92075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297"/>
          <p:cNvSpPr>
            <a:spLocks/>
          </p:cNvSpPr>
          <p:nvPr/>
        </p:nvSpPr>
        <p:spPr bwMode="auto">
          <a:xfrm>
            <a:off x="2290763" y="3736975"/>
            <a:ext cx="109538" cy="109538"/>
          </a:xfrm>
          <a:custGeom>
            <a:avLst/>
            <a:gdLst>
              <a:gd name="T0" fmla="*/ 0 w 69"/>
              <a:gd name="T1" fmla="*/ 0 h 69"/>
              <a:gd name="T2" fmla="*/ 69 w 69"/>
              <a:gd name="T3" fmla="*/ 35 h 69"/>
              <a:gd name="T4" fmla="*/ 0 w 69"/>
              <a:gd name="T5" fmla="*/ 69 h 69"/>
              <a:gd name="T6" fmla="*/ 0 w 69"/>
              <a:gd name="T7" fmla="*/ 0 h 69"/>
            </a:gdLst>
            <a:ahLst/>
            <a:cxnLst>
              <a:cxn ang="0">
                <a:pos x="T0" y="T1"/>
              </a:cxn>
              <a:cxn ang="0">
                <a:pos x="T2" y="T3"/>
              </a:cxn>
              <a:cxn ang="0">
                <a:pos x="T4" y="T5"/>
              </a:cxn>
              <a:cxn ang="0">
                <a:pos x="T6" y="T7"/>
              </a:cxn>
            </a:cxnLst>
            <a:rect l="0" t="0" r="r" b="b"/>
            <a:pathLst>
              <a:path w="69" h="69">
                <a:moveTo>
                  <a:pt x="0" y="0"/>
                </a:moveTo>
                <a:lnTo>
                  <a:pt x="69" y="35"/>
                </a:lnTo>
                <a:lnTo>
                  <a:pt x="0"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298"/>
          <p:cNvSpPr>
            <a:spLocks noChangeArrowheads="1"/>
          </p:cNvSpPr>
          <p:nvPr/>
        </p:nvSpPr>
        <p:spPr bwMode="auto">
          <a:xfrm>
            <a:off x="1617663" y="3678238"/>
            <a:ext cx="549275" cy="227013"/>
          </a:xfrm>
          <a:prstGeom prst="rect">
            <a:avLst/>
          </a:prstGeom>
          <a:solidFill>
            <a:srgbClr val="ED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299"/>
          <p:cNvSpPr>
            <a:spLocks noChangeArrowheads="1"/>
          </p:cNvSpPr>
          <p:nvPr/>
        </p:nvSpPr>
        <p:spPr bwMode="auto">
          <a:xfrm>
            <a:off x="1619251" y="3668713"/>
            <a:ext cx="6461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3" name="Rectangle 244"/>
          <p:cNvSpPr>
            <a:spLocks noChangeArrowheads="1"/>
          </p:cNvSpPr>
          <p:nvPr/>
        </p:nvSpPr>
        <p:spPr bwMode="auto">
          <a:xfrm>
            <a:off x="3371851" y="4419601"/>
            <a:ext cx="681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Contexts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393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Client Library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431342"/>
                <a:ext cx="10515600" cy="5070126"/>
              </a:xfrm>
            </p:spPr>
            <p:txBody>
              <a:bodyPr/>
              <a:lstStyle/>
              <a:p>
                <a:r>
                  <a:rPr lang="en-US" dirty="0"/>
                  <a:t>Interfaces with your application</a:t>
                </a:r>
              </a:p>
              <a:p>
                <a:pPr lvl="1"/>
                <a:r>
                  <a:rPr lang="en-US" dirty="0"/>
                  <a:t>Lightweight C++/C# library for extremely low latency</a:t>
                </a:r>
              </a:p>
              <a:p>
                <a:pPr lvl="2"/>
                <a:r>
                  <a:rPr lang="en-US" dirty="0"/>
                  <a:t>C# library used by MSN on full user traffic</a:t>
                </a:r>
              </a:p>
              <a:p>
                <a:pPr lvl="1"/>
                <a:r>
                  <a:rPr lang="en-US" dirty="0"/>
                  <a:t>Web-API call for easy use, somewhat higher latency</a:t>
                </a:r>
              </a:p>
              <a:p>
                <a:r>
                  <a:rPr lang="en-US" dirty="0"/>
                  <a:t>Several exploration schemes</a:t>
                </a:r>
              </a:p>
              <a:p>
                <a:pPr lvl="1"/>
                <a14:m>
                  <m:oMath xmlns:m="http://schemas.openxmlformats.org/officeDocument/2006/math">
                    <m:r>
                      <a:rPr lang="en-US" b="0" i="1" smtClean="0">
                        <a:solidFill>
                          <a:schemeClr val="accent1"/>
                        </a:solidFill>
                        <a:latin typeface="Cambria Math" panose="02040503050406030204" pitchFamily="18" charset="0"/>
                      </a:rPr>
                      <m:t>𝜖</m:t>
                    </m:r>
                  </m:oMath>
                </a14:m>
                <a:r>
                  <a:rPr lang="en-US" dirty="0">
                    <a:solidFill>
                      <a:schemeClr val="accent1"/>
                    </a:solidFill>
                  </a:rPr>
                  <a:t>-greedy</a:t>
                </a:r>
              </a:p>
              <a:p>
                <a:pPr lvl="1"/>
                <a:r>
                  <a:rPr lang="en-US" dirty="0" err="1">
                    <a:solidFill>
                      <a:schemeClr val="accent1"/>
                    </a:solidFill>
                  </a:rPr>
                  <a:t>Softmax</a:t>
                </a:r>
                <a:endParaRPr lang="en-US" dirty="0">
                  <a:solidFill>
                    <a:schemeClr val="accent1"/>
                  </a:solidFill>
                </a:endParaRPr>
              </a:p>
              <a:p>
                <a:pPr lvl="1"/>
                <a:r>
                  <a:rPr lang="en-US" dirty="0">
                    <a:solidFill>
                      <a:schemeClr val="accent1"/>
                    </a:solidFill>
                  </a:rPr>
                  <a:t>Bootstrap</a:t>
                </a:r>
              </a:p>
              <a:p>
                <a:pPr lvl="1"/>
                <a:r>
                  <a:rPr lang="en-US" dirty="0">
                    <a:solidFill>
                      <a:schemeClr val="accent1"/>
                    </a:solidFill>
                  </a:rPr>
                  <a:t>Generic</a:t>
                </a:r>
              </a:p>
              <a:p>
                <a:pPr lvl="1"/>
                <a:r>
                  <a:rPr lang="en-US" dirty="0">
                    <a:solidFill>
                      <a:schemeClr val="accent1"/>
                    </a:solidFill>
                  </a:rPr>
                  <a:t>More coming soon!</a:t>
                </a:r>
              </a:p>
              <a:p>
                <a:r>
                  <a:rPr lang="en-US" dirty="0"/>
                  <a:t>Passes along the right data to log for join server</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431342"/>
                <a:ext cx="10515600" cy="5070126"/>
              </a:xfrm>
              <a:blipFill rotWithShape="0">
                <a:blip r:embed="rId2"/>
                <a:stretch>
                  <a:fillRect l="-1043" t="-2043"/>
                </a:stretch>
              </a:blipFill>
            </p:spPr>
            <p:txBody>
              <a:bodyPr/>
              <a:lstStyle/>
              <a:p>
                <a:r>
                  <a:rPr lang="en-US">
                    <a:noFill/>
                  </a:rPr>
                  <a:t> </a:t>
                </a:r>
              </a:p>
            </p:txBody>
          </p:sp>
        </mc:Fallback>
      </mc:AlternateContent>
    </p:spTree>
    <p:extLst>
      <p:ext uri="{BB962C8B-B14F-4D97-AF65-F5344CB8AC3E}">
        <p14:creationId xmlns:p14="http://schemas.microsoft.com/office/powerpoint/2010/main" val="146769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
            <a:ext cx="11653523" cy="6631559"/>
          </a:xfrm>
        </p:spPr>
        <p:txBody>
          <a:bodyPr/>
          <a:lstStyle/>
          <a:p>
            <a:pPr marL="0" indent="0">
              <a:buNone/>
            </a:pPr>
            <a:r>
              <a:rPr lang="en-US" sz="1800" dirty="0">
                <a:solidFill>
                  <a:srgbClr val="0000FF"/>
                </a:solidFill>
                <a:highlight>
                  <a:srgbClr val="FFFFFF"/>
                </a:highlight>
                <a:latin typeface="Consolas" panose="020B0609020204030204" pitchFamily="49" charset="0"/>
              </a:rPr>
              <a:t>public</a:t>
            </a:r>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static</a:t>
            </a:r>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void</a:t>
            </a:r>
            <a:r>
              <a:rPr lang="en-US" sz="1800" dirty="0">
                <a:solidFill>
                  <a:srgbClr val="000000"/>
                </a:solidFill>
                <a:highlight>
                  <a:srgbClr val="FFFFFF"/>
                </a:highlight>
                <a:latin typeface="Consolas" panose="020B0609020204030204" pitchFamily="49" charset="0"/>
              </a:rPr>
              <a:t> Run()</a:t>
            </a:r>
          </a:p>
          <a:p>
            <a:pPr marL="0" indent="0">
              <a:buNone/>
            </a:pPr>
            <a:r>
              <a:rPr lang="en-US" sz="1800" dirty="0">
                <a:solidFill>
                  <a:srgbClr val="000000"/>
                </a:solidFill>
                <a:highlight>
                  <a:srgbClr val="FFFFFF"/>
                </a:highlight>
                <a:latin typeface="Consolas" panose="020B0609020204030204" pitchFamily="49" charset="0"/>
              </a:rPr>
              <a:t>{</a:t>
            </a:r>
          </a:p>
          <a:p>
            <a:pPr marL="0" indent="0">
              <a:buNone/>
            </a:pPr>
            <a:r>
              <a:rPr lang="en-US" sz="1800" dirty="0">
                <a:solidFill>
                  <a:srgbClr val="0000FF"/>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recorder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a:t>
            </a:r>
            <a:r>
              <a:rPr lang="en-US" sz="1800" dirty="0" err="1">
                <a:solidFill>
                  <a:srgbClr val="7030A0"/>
                </a:solidFill>
                <a:highlight>
                  <a:srgbClr val="FFFFFF"/>
                </a:highlight>
                <a:latin typeface="Consolas" panose="020B0609020204030204" pitchFamily="49" charset="0"/>
              </a:rPr>
              <a:t>StringRecorder</a:t>
            </a:r>
            <a:r>
              <a:rPr lang="en-US" sz="1800" dirty="0">
                <a:solidFill>
                  <a:srgbClr val="000000"/>
                </a:solidFill>
                <a:highlight>
                  <a:srgbClr val="FFFFFF"/>
                </a:highlight>
                <a:latin typeface="Consolas" panose="020B0609020204030204" pitchFamily="49" charset="0"/>
              </a:rPr>
              <a:t>&lt;Context&gt;(); </a:t>
            </a:r>
            <a:r>
              <a:rPr lang="en-US" sz="1800" dirty="0">
                <a:solidFill>
                  <a:srgbClr val="008000"/>
                </a:solidFill>
                <a:highlight>
                  <a:srgbClr val="FFFFFF"/>
                </a:highlight>
                <a:latin typeface="Consolas" panose="020B0609020204030204" pitchFamily="49" charset="0"/>
              </a:rPr>
              <a:t>// Create an (optional) recorder.</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FF"/>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mwtt</a:t>
            </a:r>
            <a:r>
              <a:rPr lang="en-US" sz="1800" dirty="0">
                <a:solidFill>
                  <a:srgbClr val="000000"/>
                </a:solidFill>
                <a:highlight>
                  <a:srgbClr val="FFFFFF"/>
                </a:highlight>
                <a:latin typeface="Consolas" panose="020B0609020204030204" pitchFamily="49" charset="0"/>
              </a:rPr>
              <a:t>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a:t>
            </a:r>
            <a:r>
              <a:rPr lang="en-US" sz="1800" b="1" dirty="0" err="1">
                <a:solidFill>
                  <a:srgbClr val="7030A0"/>
                </a:solidFill>
                <a:highlight>
                  <a:srgbClr val="FFFFFF"/>
                </a:highlight>
                <a:latin typeface="Consolas" panose="020B0609020204030204" pitchFamily="49" charset="0"/>
              </a:rPr>
              <a:t>MwtExplorer</a:t>
            </a:r>
            <a:r>
              <a:rPr lang="en-US" sz="1800" dirty="0">
                <a:solidFill>
                  <a:srgbClr val="000000"/>
                </a:solidFill>
                <a:highlight>
                  <a:srgbClr val="FFFFFF"/>
                </a:highlight>
                <a:latin typeface="Consolas" panose="020B0609020204030204" pitchFamily="49" charset="0"/>
              </a:rPr>
              <a:t>&lt;Context&gt;(</a:t>
            </a:r>
            <a:r>
              <a:rPr lang="en-US" sz="1800" dirty="0">
                <a:solidFill>
                  <a:srgbClr val="A31515"/>
                </a:solidFill>
                <a:highlight>
                  <a:srgbClr val="FFFFFF"/>
                </a:highlight>
                <a:latin typeface="Consolas" panose="020B0609020204030204" pitchFamily="49" charset="0"/>
              </a:rPr>
              <a:t>"</a:t>
            </a:r>
            <a:r>
              <a:rPr lang="en-US" sz="1800" dirty="0" err="1">
                <a:solidFill>
                  <a:srgbClr val="A31515"/>
                </a:solidFill>
                <a:highlight>
                  <a:srgbClr val="FFFFFF"/>
                </a:highlight>
                <a:latin typeface="Consolas" panose="020B0609020204030204" pitchFamily="49" charset="0"/>
              </a:rPr>
              <a:t>mwt</a:t>
            </a:r>
            <a:r>
              <a:rPr lang="en-US" sz="1800" dirty="0">
                <a:solidFill>
                  <a:srgbClr val="A31515"/>
                </a:solidFill>
                <a:highlight>
                  <a:srgbClr val="FFFFFF"/>
                </a:highlight>
                <a:latin typeface="Consolas" panose="020B0609020204030204" pitchFamily="49" charset="0"/>
              </a:rPr>
              <a:t>"</a:t>
            </a:r>
            <a:r>
              <a:rPr lang="en-US" sz="1800" dirty="0">
                <a:solidFill>
                  <a:srgbClr val="000000"/>
                </a:solidFill>
                <a:highlight>
                  <a:srgbClr val="FFFFFF"/>
                </a:highlight>
                <a:latin typeface="Consolas" panose="020B0609020204030204" pitchFamily="49" charset="0"/>
              </a:rPr>
              <a:t>, recorder);</a:t>
            </a: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policy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a:t>
            </a:r>
            <a:r>
              <a:rPr lang="en-US" sz="1800" dirty="0" err="1">
                <a:solidFill>
                  <a:srgbClr val="2B91AF"/>
                </a:solidFill>
                <a:highlight>
                  <a:srgbClr val="FFFFFF"/>
                </a:highlight>
                <a:latin typeface="Consolas" panose="020B0609020204030204" pitchFamily="49" charset="0"/>
              </a:rPr>
              <a:t>StringPolicy</a:t>
            </a:r>
            <a:r>
              <a:rPr lang="en-US" sz="1800" dirty="0">
                <a:solidFill>
                  <a:srgbClr val="000000"/>
                </a:solidFill>
                <a:highlight>
                  <a:srgbClr val="FFFFFF"/>
                </a:highlight>
                <a:latin typeface="Consolas" panose="020B0609020204030204" pitchFamily="49" charset="0"/>
              </a:rPr>
              <a:t>(); </a:t>
            </a:r>
            <a:r>
              <a:rPr lang="en-US" sz="1800" dirty="0">
                <a:solidFill>
                  <a:srgbClr val="008000"/>
                </a:solidFill>
                <a:highlight>
                  <a:srgbClr val="FFFFFF"/>
                </a:highlight>
                <a:latin typeface="Consolas" panose="020B0609020204030204" pitchFamily="49" charset="0"/>
              </a:rPr>
              <a:t>// Creates a policy that interacts with Context type</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uint</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numActions</a:t>
            </a:r>
            <a:r>
              <a:rPr lang="en-US" sz="1800" dirty="0">
                <a:solidFill>
                  <a:srgbClr val="000000"/>
                </a:solidFill>
                <a:highlight>
                  <a:srgbClr val="FFFFFF"/>
                </a:highlight>
                <a:latin typeface="Consolas" panose="020B0609020204030204" pitchFamily="49" charset="0"/>
              </a:rPr>
              <a:t> = 10;</a:t>
            </a:r>
          </a:p>
          <a:p>
            <a:pPr marL="0" indent="0">
              <a:buNone/>
            </a:pPr>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float</a:t>
            </a:r>
            <a:r>
              <a:rPr lang="en-US" sz="1800" dirty="0">
                <a:solidFill>
                  <a:srgbClr val="000000"/>
                </a:solidFill>
                <a:highlight>
                  <a:srgbClr val="FFFFFF"/>
                </a:highlight>
                <a:latin typeface="Consolas" panose="020B0609020204030204" pitchFamily="49" charset="0"/>
              </a:rPr>
              <a:t> epsilon = 0.2f;</a:t>
            </a:r>
          </a:p>
          <a:p>
            <a:pPr marL="0" indent="0">
              <a:buNone/>
            </a:pPr>
            <a:r>
              <a:rPr lang="en-US" sz="1800" dirty="0">
                <a:solidFill>
                  <a:srgbClr val="008000"/>
                </a:solidFill>
                <a:highlight>
                  <a:srgbClr val="FFFFFF"/>
                </a:highlight>
                <a:latin typeface="Consolas" panose="020B0609020204030204" pitchFamily="49" charset="0"/>
              </a:rPr>
              <a:t>    // Creates an Epsilon-Greedy explorer using the specified settings</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explorer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a:t>
            </a:r>
            <a:r>
              <a:rPr lang="en-US" sz="1800" b="1" dirty="0" err="1">
                <a:solidFill>
                  <a:srgbClr val="7030A0"/>
                </a:solidFill>
                <a:highlight>
                  <a:srgbClr val="FFFFFF"/>
                </a:highlight>
                <a:latin typeface="Consolas" panose="020B0609020204030204" pitchFamily="49" charset="0"/>
              </a:rPr>
              <a:t>EpsilonGreedyExplorer</a:t>
            </a:r>
            <a:r>
              <a:rPr lang="en-US" sz="1800" dirty="0">
                <a:solidFill>
                  <a:srgbClr val="000000"/>
                </a:solidFill>
                <a:highlight>
                  <a:srgbClr val="FFFFFF"/>
                </a:highlight>
                <a:latin typeface="Consolas" panose="020B0609020204030204" pitchFamily="49" charset="0"/>
              </a:rPr>
              <a:t>&lt;Context&gt;(policy, epsilon, </a:t>
            </a:r>
            <a:r>
              <a:rPr lang="en-US" sz="1800" dirty="0" err="1">
                <a:solidFill>
                  <a:srgbClr val="000000"/>
                </a:solidFill>
                <a:highlight>
                  <a:srgbClr val="FFFFFF"/>
                </a:highlight>
                <a:latin typeface="Consolas" panose="020B0609020204030204" pitchFamily="49" charset="0"/>
              </a:rPr>
              <a:t>numActions</a:t>
            </a:r>
            <a:r>
              <a:rPr lang="en-US" sz="1800" dirty="0">
                <a:solidFill>
                  <a:srgbClr val="000000"/>
                </a:solidFill>
                <a:highlight>
                  <a:srgbClr val="FFFFFF"/>
                </a:highlight>
                <a:latin typeface="Consolas" panose="020B0609020204030204" pitchFamily="49" charset="0"/>
              </a:rPr>
              <a:t>);</a:t>
            </a:r>
          </a:p>
          <a:p>
            <a:pPr marL="0" indent="0">
              <a:buNone/>
            </a:pPr>
            <a:r>
              <a:rPr lang="en-US" sz="1800" dirty="0">
                <a:solidFill>
                  <a:srgbClr val="000000"/>
                </a:solidFill>
                <a:highlight>
                  <a:srgbClr val="FFFFFF"/>
                </a:highlight>
                <a:latin typeface="Consolas" panose="020B0609020204030204" pitchFamily="49" charset="0"/>
              </a:rPr>
              <a:t>    </a:t>
            </a:r>
            <a:r>
              <a:rPr lang="en-US" sz="1800" dirty="0">
                <a:solidFill>
                  <a:srgbClr val="008000"/>
                </a:solidFill>
                <a:highlight>
                  <a:srgbClr val="FFFFFF"/>
                </a:highlight>
                <a:latin typeface="Consolas" panose="020B0609020204030204" pitchFamily="49" charset="0"/>
              </a:rPr>
              <a:t>// Creates a context of built-in Context type</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var</a:t>
            </a:r>
            <a:r>
              <a:rPr lang="en-US" sz="1800" dirty="0">
                <a:solidFill>
                  <a:srgbClr val="000000"/>
                </a:solidFill>
                <a:highlight>
                  <a:srgbClr val="FFFFFF"/>
                </a:highlight>
                <a:latin typeface="Consolas" panose="020B0609020204030204" pitchFamily="49" charset="0"/>
              </a:rPr>
              <a:t> context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Context(</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Feature[] { </a:t>
            </a:r>
            <a:r>
              <a:rPr lang="en-US" sz="1800" dirty="0">
                <a:solidFill>
                  <a:srgbClr val="0000FF"/>
                </a:solidFill>
                <a:highlight>
                  <a:srgbClr val="FFFFFF"/>
                </a:highlight>
                <a:latin typeface="Consolas" panose="020B0609020204030204" pitchFamily="49" charset="0"/>
              </a:rPr>
              <a:t>new</a:t>
            </a:r>
            <a:r>
              <a:rPr lang="en-US" sz="1800" dirty="0">
                <a:solidFill>
                  <a:srgbClr val="000000"/>
                </a:solidFill>
                <a:highlight>
                  <a:srgbClr val="FFFFFF"/>
                </a:highlight>
                <a:latin typeface="Consolas" panose="020B0609020204030204" pitchFamily="49" charset="0"/>
              </a:rPr>
              <a:t> Feature() { Id = 1, Value = 0.5f }});</a:t>
            </a:r>
          </a:p>
          <a:p>
            <a:pPr marL="0" indent="0">
              <a:buNone/>
            </a:pPr>
            <a:r>
              <a:rPr lang="en-US" sz="1800" dirty="0">
                <a:solidFill>
                  <a:srgbClr val="000000"/>
                </a:solidFill>
                <a:highlight>
                  <a:srgbClr val="FFFFFF"/>
                </a:highlight>
                <a:latin typeface="Consolas" panose="020B0609020204030204" pitchFamily="49" charset="0"/>
              </a:rPr>
              <a:t>    </a:t>
            </a:r>
            <a:r>
              <a:rPr lang="en-US" sz="1800" dirty="0">
                <a:solidFill>
                  <a:srgbClr val="008000"/>
                </a:solidFill>
                <a:highlight>
                  <a:srgbClr val="FFFFFF"/>
                </a:highlight>
                <a:latin typeface="Consolas" panose="020B0609020204030204" pitchFamily="49" charset="0"/>
              </a:rPr>
              <a:t>// Pass an instance of the Epsilon-Greedy exploration algorithm into </a:t>
            </a:r>
            <a:r>
              <a:rPr lang="en-US" sz="1800" dirty="0" err="1">
                <a:solidFill>
                  <a:srgbClr val="008000"/>
                </a:solidFill>
                <a:highlight>
                  <a:srgbClr val="FFFFFF"/>
                </a:highlight>
                <a:latin typeface="Consolas" panose="020B0609020204030204" pitchFamily="49" charset="0"/>
              </a:rPr>
              <a:t>MwtExplorer</a:t>
            </a:r>
            <a:r>
              <a:rPr lang="en-US" sz="1800" dirty="0">
                <a:solidFill>
                  <a:srgbClr val="008000"/>
                </a:solidFill>
                <a:highlight>
                  <a:srgbClr val="FFFFFF"/>
                </a:highlight>
                <a:latin typeface="Consolas" panose="020B0609020204030204" pitchFamily="49" charset="0"/>
              </a:rPr>
              <a:t> for exploration</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00"/>
                </a:solidFill>
                <a:highlight>
                  <a:srgbClr val="FFFFFF"/>
                </a:highlight>
                <a:latin typeface="Consolas" panose="020B0609020204030204" pitchFamily="49" charset="0"/>
              </a:rPr>
              <a:t>    </a:t>
            </a:r>
            <a:r>
              <a:rPr lang="en-US" sz="1800" dirty="0">
                <a:solidFill>
                  <a:srgbClr val="008000"/>
                </a:solidFill>
                <a:highlight>
                  <a:srgbClr val="FFFFFF"/>
                </a:highlight>
                <a:latin typeface="Consolas" panose="020B0609020204030204" pitchFamily="49" charset="0"/>
              </a:rPr>
              <a:t>// using a sample string to uniquely identify this event</a:t>
            </a:r>
            <a:endParaRPr lang="en-US" sz="1800" dirty="0">
              <a:solidFill>
                <a:srgbClr val="000000"/>
              </a:solidFill>
              <a:highlight>
                <a:srgbClr val="FFFFFF"/>
              </a:highlight>
              <a:latin typeface="Consolas" panose="020B0609020204030204" pitchFamily="49" charset="0"/>
            </a:endParaRPr>
          </a:p>
          <a:p>
            <a:pPr marL="0" indent="0">
              <a:buNone/>
            </a:pPr>
            <a:r>
              <a:rPr lang="en-US" sz="1800" dirty="0">
                <a:solidFill>
                  <a:srgbClr val="000000"/>
                </a:solidFill>
                <a:highlight>
                  <a:srgbClr val="FFFFFF"/>
                </a:highlight>
                <a:latin typeface="Consolas" panose="020B0609020204030204" pitchFamily="49" charset="0"/>
              </a:rPr>
              <a:t>    </a:t>
            </a:r>
            <a:r>
              <a:rPr lang="en-US" sz="1800" dirty="0">
                <a:solidFill>
                  <a:srgbClr val="0000FF"/>
                </a:solidFill>
                <a:highlight>
                  <a:srgbClr val="FFFFFF"/>
                </a:highlight>
                <a:latin typeface="Consolas" panose="020B0609020204030204" pitchFamily="49" charset="0"/>
              </a:rPr>
              <a:t>string</a:t>
            </a:r>
            <a:r>
              <a:rPr lang="en-US" sz="1800" dirty="0">
                <a:solidFill>
                  <a:srgbClr val="000000"/>
                </a:solidFill>
                <a:highlight>
                  <a:srgbClr val="FFFFFF"/>
                </a:highlight>
                <a:latin typeface="Consolas" panose="020B0609020204030204" pitchFamily="49" charset="0"/>
              </a:rPr>
              <a:t> </a:t>
            </a:r>
            <a:r>
              <a:rPr lang="en-US" sz="1800" dirty="0" err="1">
                <a:solidFill>
                  <a:srgbClr val="000000"/>
                </a:solidFill>
                <a:highlight>
                  <a:srgbClr val="FFFFFF"/>
                </a:highlight>
                <a:latin typeface="Consolas" panose="020B0609020204030204" pitchFamily="49" charset="0"/>
              </a:rPr>
              <a:t>uniqueKey</a:t>
            </a:r>
            <a:r>
              <a:rPr lang="en-US" sz="1800" dirty="0">
                <a:solidFill>
                  <a:srgbClr val="000000"/>
                </a:solidFill>
                <a:highlight>
                  <a:srgbClr val="FFFFFF"/>
                </a:highlight>
                <a:latin typeface="Consolas" panose="020B0609020204030204" pitchFamily="49" charset="0"/>
              </a:rPr>
              <a:t> = </a:t>
            </a:r>
            <a:r>
              <a:rPr lang="en-US" sz="1800" dirty="0">
                <a:solidFill>
                  <a:srgbClr val="A31515"/>
                </a:solidFill>
                <a:highlight>
                  <a:srgbClr val="FFFFFF"/>
                </a:highlight>
                <a:latin typeface="Consolas" panose="020B0609020204030204" pitchFamily="49" charset="0"/>
              </a:rPr>
              <a:t>"</a:t>
            </a:r>
            <a:r>
              <a:rPr lang="en-US" sz="1800" dirty="0" err="1">
                <a:solidFill>
                  <a:srgbClr val="A31515"/>
                </a:solidFill>
                <a:highlight>
                  <a:srgbClr val="FFFFFF"/>
                </a:highlight>
                <a:latin typeface="Consolas" panose="020B0609020204030204" pitchFamily="49" charset="0"/>
              </a:rPr>
              <a:t>eventid</a:t>
            </a:r>
            <a:r>
              <a:rPr lang="en-US" sz="1800" dirty="0">
                <a:solidFill>
                  <a:srgbClr val="A31515"/>
                </a:solidFill>
                <a:highlight>
                  <a:srgbClr val="FFFFFF"/>
                </a:highlight>
                <a:latin typeface="Consolas" panose="020B0609020204030204" pitchFamily="49" charset="0"/>
              </a:rPr>
              <a:t>"</a:t>
            </a:r>
            <a:r>
              <a:rPr lang="en-US" sz="1800" dirty="0">
                <a:solidFill>
                  <a:srgbClr val="000000"/>
                </a:solidFill>
                <a:highlight>
                  <a:srgbClr val="FFFFFF"/>
                </a:highlight>
                <a:latin typeface="Consolas" panose="020B0609020204030204" pitchFamily="49" charset="0"/>
              </a:rPr>
              <a:t>;</a:t>
            </a: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0000FF"/>
                </a:solidFill>
                <a:highlight>
                  <a:srgbClr val="FFFFFF"/>
                </a:highlight>
                <a:latin typeface="Consolas" panose="020B0609020204030204" pitchFamily="49" charset="0"/>
              </a:rPr>
              <a:t>uint</a:t>
            </a:r>
            <a:r>
              <a:rPr lang="en-US" sz="1800" dirty="0">
                <a:solidFill>
                  <a:srgbClr val="000000"/>
                </a:solidFill>
                <a:highlight>
                  <a:srgbClr val="FFFFFF"/>
                </a:highlight>
                <a:latin typeface="Consolas" panose="020B0609020204030204" pitchFamily="49" charset="0"/>
              </a:rPr>
              <a:t> action = </a:t>
            </a:r>
            <a:r>
              <a:rPr lang="en-US" sz="1800" b="1" dirty="0" err="1">
                <a:solidFill>
                  <a:srgbClr val="7030A0"/>
                </a:solidFill>
                <a:highlight>
                  <a:srgbClr val="FFFFFF"/>
                </a:highlight>
                <a:latin typeface="Consolas" panose="020B0609020204030204" pitchFamily="49" charset="0"/>
              </a:rPr>
              <a:t>mwtt.ChooseAction</a:t>
            </a:r>
            <a:r>
              <a:rPr lang="en-US" sz="1800" dirty="0">
                <a:solidFill>
                  <a:srgbClr val="000000"/>
                </a:solidFill>
                <a:highlight>
                  <a:srgbClr val="FFFFFF"/>
                </a:highlight>
                <a:latin typeface="Consolas" panose="020B0609020204030204" pitchFamily="49" charset="0"/>
              </a:rPr>
              <a:t>(explorer, </a:t>
            </a:r>
            <a:r>
              <a:rPr lang="en-US" sz="1800" dirty="0" err="1">
                <a:solidFill>
                  <a:srgbClr val="000000"/>
                </a:solidFill>
                <a:highlight>
                  <a:srgbClr val="FFFFFF"/>
                </a:highlight>
                <a:latin typeface="Consolas" panose="020B0609020204030204" pitchFamily="49" charset="0"/>
              </a:rPr>
              <a:t>uniqueKey</a:t>
            </a:r>
            <a:r>
              <a:rPr lang="en-US" sz="1800" dirty="0">
                <a:solidFill>
                  <a:srgbClr val="000000"/>
                </a:solidFill>
                <a:highlight>
                  <a:srgbClr val="FFFFFF"/>
                </a:highlight>
                <a:latin typeface="Consolas" panose="020B0609020204030204" pitchFamily="49" charset="0"/>
              </a:rPr>
              <a:t>, context);</a:t>
            </a:r>
          </a:p>
          <a:p>
            <a:pPr marL="0" indent="0">
              <a:buNone/>
            </a:pPr>
            <a:r>
              <a:rPr lang="en-US" sz="1800" dirty="0">
                <a:solidFill>
                  <a:srgbClr val="000000"/>
                </a:solidFill>
                <a:highlight>
                  <a:srgbClr val="FFFFFF"/>
                </a:highlight>
                <a:latin typeface="Consolas" panose="020B0609020204030204" pitchFamily="49" charset="0"/>
              </a:rPr>
              <a:t>    </a:t>
            </a:r>
            <a:r>
              <a:rPr lang="en-US" sz="1800" dirty="0" err="1">
                <a:solidFill>
                  <a:srgbClr val="2B91AF"/>
                </a:solidFill>
                <a:highlight>
                  <a:srgbClr val="FFFFFF"/>
                </a:highlight>
                <a:latin typeface="Consolas" panose="020B0609020204030204" pitchFamily="49" charset="0"/>
              </a:rPr>
              <a:t>Console</a:t>
            </a:r>
            <a:r>
              <a:rPr lang="en-US" sz="1800" dirty="0" err="1">
                <a:solidFill>
                  <a:srgbClr val="000000"/>
                </a:solidFill>
                <a:highlight>
                  <a:srgbClr val="FFFFFF"/>
                </a:highlight>
                <a:latin typeface="Consolas" panose="020B0609020204030204" pitchFamily="49" charset="0"/>
              </a:rPr>
              <a:t>.WriteLine</a:t>
            </a:r>
            <a:r>
              <a:rPr lang="en-US" sz="1800" dirty="0">
                <a:solidFill>
                  <a:srgbClr val="000000"/>
                </a:solidFill>
                <a:highlight>
                  <a:srgbClr val="FFFFFF"/>
                </a:highlight>
                <a:latin typeface="Consolas" panose="020B0609020204030204" pitchFamily="49" charset="0"/>
              </a:rPr>
              <a:t>(</a:t>
            </a:r>
            <a:r>
              <a:rPr lang="en-US" sz="1800" dirty="0" err="1">
                <a:solidFill>
                  <a:srgbClr val="7030A0"/>
                </a:solidFill>
                <a:highlight>
                  <a:srgbClr val="FFFFFF"/>
                </a:highlight>
                <a:latin typeface="Consolas" panose="020B0609020204030204" pitchFamily="49" charset="0"/>
              </a:rPr>
              <a:t>recorder.GetRecording</a:t>
            </a:r>
            <a:r>
              <a:rPr lang="en-US" sz="1800" dirty="0">
                <a:solidFill>
                  <a:srgbClr val="000000"/>
                </a:solidFill>
                <a:highlight>
                  <a:srgbClr val="FFFFFF"/>
                </a:highlight>
                <a:latin typeface="Consolas" panose="020B0609020204030204" pitchFamily="49" charset="0"/>
              </a:rPr>
              <a:t>());</a:t>
            </a:r>
          </a:p>
          <a:p>
            <a:pPr marL="0" indent="0">
              <a:buNone/>
            </a:pPr>
            <a:r>
              <a:rPr lang="en-US" sz="1800" dirty="0">
                <a:solidFill>
                  <a:srgbClr val="000000"/>
                </a:solidFill>
                <a:highlight>
                  <a:srgbClr val="FFFFFF"/>
                </a:highlight>
                <a:latin typeface="Consolas" panose="020B0609020204030204" pitchFamily="49" charset="0"/>
              </a:rPr>
              <a:t>}</a:t>
            </a:r>
            <a:r>
              <a:rPr lang="en-US" sz="1800" dirty="0"/>
              <a:t>   </a:t>
            </a:r>
          </a:p>
        </p:txBody>
      </p:sp>
    </p:spTree>
    <p:extLst>
      <p:ext uri="{BB962C8B-B14F-4D97-AF65-F5344CB8AC3E}">
        <p14:creationId xmlns:p14="http://schemas.microsoft.com/office/powerpoint/2010/main" val="1601870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mj-lt"/>
              </a:rPr>
              <a:t>Join Server</a:t>
            </a:r>
          </a:p>
        </p:txBody>
      </p:sp>
      <p:sp>
        <p:nvSpPr>
          <p:cNvPr id="3" name="Content Placeholder 2"/>
          <p:cNvSpPr>
            <a:spLocks noGrp="1"/>
          </p:cNvSpPr>
          <p:nvPr>
            <p:ph idx="1"/>
          </p:nvPr>
        </p:nvSpPr>
        <p:spPr/>
        <p:txBody>
          <a:bodyPr/>
          <a:lstStyle/>
          <a:p>
            <a:r>
              <a:rPr lang="en-US" dirty="0"/>
              <a:t>Joins together all data with the same key that arrives within the specified time window</a:t>
            </a:r>
          </a:p>
          <a:p>
            <a:pPr lvl="1"/>
            <a:r>
              <a:rPr lang="en-US" dirty="0"/>
              <a:t>Context, action and probability</a:t>
            </a:r>
          </a:p>
          <a:p>
            <a:pPr lvl="1"/>
            <a:r>
              <a:rPr lang="en-US" dirty="0"/>
              <a:t>Observed reward</a:t>
            </a:r>
          </a:p>
          <a:p>
            <a:pPr lvl="1"/>
            <a:r>
              <a:rPr lang="en-US" dirty="0"/>
              <a:t>(Optionally) other data to log</a:t>
            </a:r>
          </a:p>
          <a:p>
            <a:r>
              <a:rPr lang="en-US" dirty="0"/>
              <a:t>Implemented using Azure Stream Analytics</a:t>
            </a:r>
          </a:p>
        </p:txBody>
      </p:sp>
    </p:spTree>
    <p:extLst>
      <p:ext uri="{BB962C8B-B14F-4D97-AF65-F5344CB8AC3E}">
        <p14:creationId xmlns:p14="http://schemas.microsoft.com/office/powerpoint/2010/main" val="924065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Flowchart: Magnetic Disk 73"/>
          <p:cNvSpPr/>
          <p:nvPr/>
        </p:nvSpPr>
        <p:spPr>
          <a:xfrm>
            <a:off x="8134329" y="2160591"/>
            <a:ext cx="2445026" cy="3305178"/>
          </a:xfrm>
          <a:prstGeom prst="flowChartMagneticDisk">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bg1"/>
              </a:solidFill>
            </a:endParaRPr>
          </a:p>
        </p:txBody>
      </p:sp>
      <p:sp>
        <p:nvSpPr>
          <p:cNvPr id="2" name="Title 1"/>
          <p:cNvSpPr>
            <a:spLocks noGrp="1"/>
          </p:cNvSpPr>
          <p:nvPr>
            <p:ph type="title"/>
          </p:nvPr>
        </p:nvSpPr>
        <p:spPr>
          <a:xfrm>
            <a:off x="0" y="0"/>
            <a:ext cx="10515600" cy="1325563"/>
          </a:xfrm>
        </p:spPr>
        <p:txBody>
          <a:bodyPr/>
          <a:lstStyle/>
          <a:p>
            <a:r>
              <a:rPr lang="en-US" dirty="0">
                <a:latin typeface="+mj-lt"/>
              </a:rPr>
              <a:t>Semantics</a:t>
            </a:r>
          </a:p>
        </p:txBody>
      </p:sp>
      <p:sp>
        <p:nvSpPr>
          <p:cNvPr id="14" name="Line 12"/>
          <p:cNvSpPr>
            <a:spLocks noChangeShapeType="1"/>
          </p:cNvSpPr>
          <p:nvPr/>
        </p:nvSpPr>
        <p:spPr bwMode="auto">
          <a:xfrm>
            <a:off x="1468438" y="4978406"/>
            <a:ext cx="5543551" cy="0"/>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6994526" y="4908556"/>
            <a:ext cx="209550" cy="139700"/>
          </a:xfrm>
          <a:custGeom>
            <a:avLst/>
            <a:gdLst>
              <a:gd name="T0" fmla="*/ 0 w 132"/>
              <a:gd name="T1" fmla="*/ 0 h 88"/>
              <a:gd name="T2" fmla="*/ 132 w 132"/>
              <a:gd name="T3" fmla="*/ 44 h 88"/>
              <a:gd name="T4" fmla="*/ 0 w 132"/>
              <a:gd name="T5" fmla="*/ 88 h 88"/>
              <a:gd name="T6" fmla="*/ 0 w 132"/>
              <a:gd name="T7" fmla="*/ 0 h 88"/>
            </a:gdLst>
            <a:ahLst/>
            <a:cxnLst>
              <a:cxn ang="0">
                <a:pos x="T0" y="T1"/>
              </a:cxn>
              <a:cxn ang="0">
                <a:pos x="T2" y="T3"/>
              </a:cxn>
              <a:cxn ang="0">
                <a:pos x="T4" y="T5"/>
              </a:cxn>
              <a:cxn ang="0">
                <a:pos x="T6" y="T7"/>
              </a:cxn>
            </a:cxnLst>
            <a:rect l="0" t="0" r="r" b="b"/>
            <a:pathLst>
              <a:path w="132" h="88">
                <a:moveTo>
                  <a:pt x="0" y="0"/>
                </a:moveTo>
                <a:lnTo>
                  <a:pt x="132" y="44"/>
                </a:lnTo>
                <a:lnTo>
                  <a:pt x="0" y="8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4"/>
          <p:cNvSpPr>
            <a:spLocks noChangeShapeType="1"/>
          </p:cNvSpPr>
          <p:nvPr/>
        </p:nvSpPr>
        <p:spPr bwMode="auto">
          <a:xfrm flipV="1">
            <a:off x="1468438" y="2160591"/>
            <a:ext cx="0" cy="2817815"/>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1398588" y="1968503"/>
            <a:ext cx="139700" cy="211138"/>
          </a:xfrm>
          <a:custGeom>
            <a:avLst/>
            <a:gdLst>
              <a:gd name="T0" fmla="*/ 0 w 88"/>
              <a:gd name="T1" fmla="*/ 133 h 133"/>
              <a:gd name="T2" fmla="*/ 44 w 88"/>
              <a:gd name="T3" fmla="*/ 0 h 133"/>
              <a:gd name="T4" fmla="*/ 88 w 88"/>
              <a:gd name="T5" fmla="*/ 133 h 133"/>
              <a:gd name="T6" fmla="*/ 0 w 88"/>
              <a:gd name="T7" fmla="*/ 133 h 133"/>
            </a:gdLst>
            <a:ahLst/>
            <a:cxnLst>
              <a:cxn ang="0">
                <a:pos x="T0" y="T1"/>
              </a:cxn>
              <a:cxn ang="0">
                <a:pos x="T2" y="T3"/>
              </a:cxn>
              <a:cxn ang="0">
                <a:pos x="T4" y="T5"/>
              </a:cxn>
              <a:cxn ang="0">
                <a:pos x="T6" y="T7"/>
              </a:cxn>
            </a:cxnLst>
            <a:rect l="0" t="0" r="r" b="b"/>
            <a:pathLst>
              <a:path w="88" h="133">
                <a:moveTo>
                  <a:pt x="0" y="133"/>
                </a:moveTo>
                <a:lnTo>
                  <a:pt x="44" y="0"/>
                </a:lnTo>
                <a:lnTo>
                  <a:pt x="88" y="133"/>
                </a:lnTo>
                <a:lnTo>
                  <a:pt x="0"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6"/>
          <p:cNvSpPr>
            <a:spLocks noChangeArrowheads="1"/>
          </p:cNvSpPr>
          <p:nvPr/>
        </p:nvSpPr>
        <p:spPr bwMode="auto">
          <a:xfrm>
            <a:off x="1506538" y="5721357"/>
            <a:ext cx="252413"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27"/>
          <p:cNvSpPr>
            <a:spLocks noChangeArrowheads="1"/>
          </p:cNvSpPr>
          <p:nvPr/>
        </p:nvSpPr>
        <p:spPr bwMode="auto">
          <a:xfrm>
            <a:off x="1506538" y="5721357"/>
            <a:ext cx="252413"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Oval 28"/>
          <p:cNvSpPr>
            <a:spLocks noChangeArrowheads="1"/>
          </p:cNvSpPr>
          <p:nvPr/>
        </p:nvSpPr>
        <p:spPr bwMode="auto">
          <a:xfrm>
            <a:off x="4337051" y="5741995"/>
            <a:ext cx="252413" cy="252413"/>
          </a:xfrm>
          <a:prstGeom prst="ellipse">
            <a:avLst/>
          </a:prstGeom>
          <a:solidFill>
            <a:srgbClr val="C050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p:nvSpPr>
        <p:spPr bwMode="auto">
          <a:xfrm>
            <a:off x="4337051" y="5741995"/>
            <a:ext cx="252413" cy="252413"/>
          </a:xfrm>
          <a:custGeom>
            <a:avLst/>
            <a:gdLst>
              <a:gd name="T0" fmla="*/ 159 w 159"/>
              <a:gd name="T1" fmla="*/ 79 h 159"/>
              <a:gd name="T2" fmla="*/ 80 w 159"/>
              <a:gd name="T3" fmla="*/ 0 h 159"/>
              <a:gd name="T4" fmla="*/ 0 w 159"/>
              <a:gd name="T5" fmla="*/ 79 h 159"/>
              <a:gd name="T6" fmla="*/ 80 w 159"/>
              <a:gd name="T7" fmla="*/ 159 h 159"/>
              <a:gd name="T8" fmla="*/ 159 w 159"/>
              <a:gd name="T9" fmla="*/ 79 h 159"/>
            </a:gdLst>
            <a:ahLst/>
            <a:cxnLst>
              <a:cxn ang="0">
                <a:pos x="T0" y="T1"/>
              </a:cxn>
              <a:cxn ang="0">
                <a:pos x="T2" y="T3"/>
              </a:cxn>
              <a:cxn ang="0">
                <a:pos x="T4" y="T5"/>
              </a:cxn>
              <a:cxn ang="0">
                <a:pos x="T6" y="T7"/>
              </a:cxn>
              <a:cxn ang="0">
                <a:pos x="T8" y="T9"/>
              </a:cxn>
            </a:cxnLst>
            <a:rect l="0" t="0" r="r" b="b"/>
            <a:pathLst>
              <a:path w="159" h="159">
                <a:moveTo>
                  <a:pt x="159" y="79"/>
                </a:moveTo>
                <a:cubicBezTo>
                  <a:pt x="159" y="36"/>
                  <a:pt x="124" y="0"/>
                  <a:pt x="80" y="0"/>
                </a:cubicBezTo>
                <a:cubicBezTo>
                  <a:pt x="36" y="0"/>
                  <a:pt x="0" y="36"/>
                  <a:pt x="0" y="79"/>
                </a:cubicBezTo>
                <a:cubicBezTo>
                  <a:pt x="0" y="124"/>
                  <a:pt x="36" y="159"/>
                  <a:pt x="80" y="159"/>
                </a:cubicBezTo>
                <a:cubicBezTo>
                  <a:pt x="124" y="159"/>
                  <a:pt x="159" y="124"/>
                  <a:pt x="159" y="79"/>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p:cNvSpPr>
            <a:spLocks noChangeArrowheads="1"/>
          </p:cNvSpPr>
          <p:nvPr/>
        </p:nvSpPr>
        <p:spPr bwMode="auto">
          <a:xfrm>
            <a:off x="1812925" y="5680082"/>
            <a:ext cx="12380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Calibri" panose="020F0502020204030204" pitchFamily="34" charset="0"/>
              </a:rPr>
              <a:t>Events Key</a:t>
            </a:r>
            <a:r>
              <a:rPr lang="en-US" altLang="en-US" sz="2000" baseline="-25000" dirty="0">
                <a:solidFill>
                  <a:srgbClr val="000000"/>
                </a:solidFill>
                <a:latin typeface="Calibri" panose="020F0502020204030204" pitchFamily="34" charset="0"/>
              </a:rPr>
              <a:t>1</a:t>
            </a:r>
            <a:endParaRPr kumimoji="0" lang="en-US" altLang="en-US" sz="1800" b="0" i="0" u="none" strike="noStrike" cap="none" normalizeH="0" baseline="-25000" dirty="0">
              <a:ln>
                <a:noFill/>
              </a:ln>
              <a:solidFill>
                <a:schemeClr val="tx1"/>
              </a:solidFill>
              <a:effectLst/>
            </a:endParaRPr>
          </a:p>
        </p:txBody>
      </p:sp>
      <p:cxnSp>
        <p:nvCxnSpPr>
          <p:cNvPr id="95" name="Time"/>
          <p:cNvCxnSpPr/>
          <p:nvPr/>
        </p:nvCxnSpPr>
        <p:spPr>
          <a:xfrm>
            <a:off x="1979612" y="2352675"/>
            <a:ext cx="0" cy="2695581"/>
          </a:xfrm>
          <a:prstGeom prst="line">
            <a:avLst/>
          </a:prstGeom>
          <a:ln w="12700">
            <a:prstDash val="sysDot"/>
          </a:ln>
        </p:spPr>
        <p:style>
          <a:lnRef idx="1">
            <a:schemeClr val="accent3"/>
          </a:lnRef>
          <a:fillRef idx="0">
            <a:schemeClr val="accent3"/>
          </a:fillRef>
          <a:effectRef idx="0">
            <a:schemeClr val="accent3"/>
          </a:effectRef>
          <a:fontRef idx="minor">
            <a:schemeClr val="tx1"/>
          </a:fontRef>
        </p:style>
      </p:cxnSp>
      <p:sp>
        <p:nvSpPr>
          <p:cNvPr id="33" name="Rectangle 31"/>
          <p:cNvSpPr>
            <a:spLocks noChangeArrowheads="1"/>
          </p:cNvSpPr>
          <p:nvPr/>
        </p:nvSpPr>
        <p:spPr bwMode="auto">
          <a:xfrm>
            <a:off x="4641851" y="5713420"/>
            <a:ext cx="11947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000" b="0" i="0" u="none" strike="noStrike" cap="none" normalizeH="0" baseline="0" dirty="0">
                <a:ln>
                  <a:noFill/>
                </a:ln>
                <a:solidFill>
                  <a:srgbClr val="000000"/>
                </a:solidFill>
                <a:effectLst/>
                <a:latin typeface="Calibri" panose="020F0502020204030204" pitchFamily="34" charset="0"/>
              </a:rPr>
              <a:t>Events </a:t>
            </a:r>
            <a:r>
              <a:rPr lang="en-US" altLang="en-US" sz="2000" dirty="0">
                <a:solidFill>
                  <a:srgbClr val="000000"/>
                </a:solidFill>
                <a:latin typeface="Calibri" panose="020F0502020204030204" pitchFamily="34" charset="0"/>
              </a:rPr>
              <a:t>Key</a:t>
            </a:r>
            <a:r>
              <a:rPr lang="en-US" altLang="en-US" sz="2000" baseline="-25000" dirty="0">
                <a:solidFill>
                  <a:srgbClr val="000000"/>
                </a:solidFill>
                <a:latin typeface="Calibri" panose="020F0502020204030204" pitchFamily="34" charset="0"/>
              </a:rPr>
              <a:t>2</a:t>
            </a:r>
            <a:endParaRPr lang="en-US" altLang="en-US" baseline="-25000" dirty="0"/>
          </a:p>
        </p:txBody>
      </p:sp>
      <p:grpSp>
        <p:nvGrpSpPr>
          <p:cNvPr id="4" name="Green Window"/>
          <p:cNvGrpSpPr/>
          <p:nvPr/>
        </p:nvGrpSpPr>
        <p:grpSpPr>
          <a:xfrm>
            <a:off x="1981107" y="2592028"/>
            <a:ext cx="3325813" cy="307777"/>
            <a:chOff x="1946275" y="2726733"/>
            <a:chExt cx="3325813" cy="307777"/>
          </a:xfrm>
        </p:grpSpPr>
        <p:sp>
          <p:nvSpPr>
            <p:cNvPr id="34" name="Line 32"/>
            <p:cNvSpPr>
              <a:spLocks noChangeShapeType="1"/>
            </p:cNvSpPr>
            <p:nvPr/>
          </p:nvSpPr>
          <p:spPr bwMode="auto">
            <a:xfrm>
              <a:off x="1946275" y="2891834"/>
              <a:ext cx="3325813" cy="0"/>
            </a:xfrm>
            <a:prstGeom prst="line">
              <a:avLst/>
            </a:prstGeom>
            <a:noFill/>
            <a:ln w="1587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p:cNvSpPr>
              <a:spLocks noChangeArrowheads="1"/>
            </p:cNvSpPr>
            <p:nvPr/>
          </p:nvSpPr>
          <p:spPr bwMode="auto">
            <a:xfrm>
              <a:off x="3163888" y="2726733"/>
              <a:ext cx="895349" cy="307777"/>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duration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Line 35"/>
            <p:cNvSpPr>
              <a:spLocks noChangeShapeType="1"/>
            </p:cNvSpPr>
            <p:nvPr/>
          </p:nvSpPr>
          <p:spPr bwMode="auto">
            <a:xfrm>
              <a:off x="1946275" y="2842621"/>
              <a:ext cx="0" cy="96838"/>
            </a:xfrm>
            <a:prstGeom prst="line">
              <a:avLst/>
            </a:prstGeom>
            <a:noFill/>
            <a:ln w="1587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36"/>
            <p:cNvSpPr>
              <a:spLocks noChangeShapeType="1"/>
            </p:cNvSpPr>
            <p:nvPr/>
          </p:nvSpPr>
          <p:spPr bwMode="auto">
            <a:xfrm>
              <a:off x="5272088" y="2842621"/>
              <a:ext cx="0" cy="96838"/>
            </a:xfrm>
            <a:prstGeom prst="line">
              <a:avLst/>
            </a:prstGeom>
            <a:noFill/>
            <a:ln w="1587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Red 2 Moving"/>
          <p:cNvGrpSpPr/>
          <p:nvPr/>
        </p:nvGrpSpPr>
        <p:grpSpPr>
          <a:xfrm>
            <a:off x="5533190" y="3512608"/>
            <a:ext cx="252413" cy="329386"/>
            <a:chOff x="6048376" y="1966916"/>
            <a:chExt cx="252413" cy="329386"/>
          </a:xfrm>
        </p:grpSpPr>
        <p:sp>
          <p:nvSpPr>
            <p:cNvPr id="52" name="Oval 50"/>
            <p:cNvSpPr>
              <a:spLocks noChangeArrowheads="1"/>
            </p:cNvSpPr>
            <p:nvPr/>
          </p:nvSpPr>
          <p:spPr bwMode="auto">
            <a:xfrm>
              <a:off x="6048376" y="1966916"/>
              <a:ext cx="252413" cy="252413"/>
            </a:xfrm>
            <a:prstGeom prst="ellipse">
              <a:avLst/>
            </a:prstGeom>
            <a:solidFill>
              <a:srgbClr val="C050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51"/>
            <p:cNvSpPr>
              <a:spLocks noChangeArrowheads="1"/>
            </p:cNvSpPr>
            <p:nvPr/>
          </p:nvSpPr>
          <p:spPr bwMode="auto">
            <a:xfrm>
              <a:off x="6048376" y="1966916"/>
              <a:ext cx="252413"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52"/>
            <p:cNvSpPr>
              <a:spLocks noChangeArrowheads="1"/>
            </p:cNvSpPr>
            <p:nvPr/>
          </p:nvSpPr>
          <p:spPr bwMode="auto">
            <a:xfrm>
              <a:off x="6142039" y="201930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2" name="Red 2"/>
          <p:cNvGrpSpPr/>
          <p:nvPr/>
        </p:nvGrpSpPr>
        <p:grpSpPr>
          <a:xfrm>
            <a:off x="5533190" y="3509388"/>
            <a:ext cx="252413" cy="252413"/>
            <a:chOff x="3975101" y="2765429"/>
            <a:chExt cx="252413" cy="252413"/>
          </a:xfrm>
        </p:grpSpPr>
        <p:sp>
          <p:nvSpPr>
            <p:cNvPr id="26" name="Oval 24"/>
            <p:cNvSpPr>
              <a:spLocks noChangeArrowheads="1"/>
            </p:cNvSpPr>
            <p:nvPr/>
          </p:nvSpPr>
          <p:spPr bwMode="auto">
            <a:xfrm>
              <a:off x="3975101" y="2765429"/>
              <a:ext cx="252413" cy="252413"/>
            </a:xfrm>
            <a:prstGeom prst="ellipse">
              <a:avLst/>
            </a:prstGeom>
            <a:solidFill>
              <a:srgbClr val="C050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p:nvSpPr>
          <p:spPr bwMode="auto">
            <a:xfrm>
              <a:off x="3975101" y="2765429"/>
              <a:ext cx="252413" cy="252413"/>
            </a:xfrm>
            <a:custGeom>
              <a:avLst/>
              <a:gdLst>
                <a:gd name="T0" fmla="*/ 159 w 159"/>
                <a:gd name="T1" fmla="*/ 80 h 159"/>
                <a:gd name="T2" fmla="*/ 80 w 159"/>
                <a:gd name="T3" fmla="*/ 0 h 159"/>
                <a:gd name="T4" fmla="*/ 0 w 159"/>
                <a:gd name="T5" fmla="*/ 80 h 159"/>
                <a:gd name="T6" fmla="*/ 80 w 159"/>
                <a:gd name="T7" fmla="*/ 159 h 159"/>
                <a:gd name="T8" fmla="*/ 159 w 159"/>
                <a:gd name="T9" fmla="*/ 80 h 159"/>
              </a:gdLst>
              <a:ahLst/>
              <a:cxnLst>
                <a:cxn ang="0">
                  <a:pos x="T0" y="T1"/>
                </a:cxn>
                <a:cxn ang="0">
                  <a:pos x="T2" y="T3"/>
                </a:cxn>
                <a:cxn ang="0">
                  <a:pos x="T4" y="T5"/>
                </a:cxn>
                <a:cxn ang="0">
                  <a:pos x="T6" y="T7"/>
                </a:cxn>
                <a:cxn ang="0">
                  <a:pos x="T8" y="T9"/>
                </a:cxn>
              </a:cxnLst>
              <a:rect l="0" t="0" r="r" b="b"/>
              <a:pathLst>
                <a:path w="159" h="159">
                  <a:moveTo>
                    <a:pt x="159" y="80"/>
                  </a:moveTo>
                  <a:cubicBezTo>
                    <a:pt x="159" y="36"/>
                    <a:pt x="123" y="0"/>
                    <a:pt x="80" y="0"/>
                  </a:cubicBezTo>
                  <a:cubicBezTo>
                    <a:pt x="35" y="0"/>
                    <a:pt x="0" y="36"/>
                    <a:pt x="0" y="80"/>
                  </a:cubicBezTo>
                  <a:cubicBezTo>
                    <a:pt x="0" y="124"/>
                    <a:pt x="35" y="159"/>
                    <a:pt x="80" y="159"/>
                  </a:cubicBezTo>
                  <a:cubicBezTo>
                    <a:pt x="123" y="159"/>
                    <a:pt x="159" y="124"/>
                    <a:pt x="159" y="80"/>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1" name="Red 1 Moving"/>
          <p:cNvGrpSpPr/>
          <p:nvPr/>
        </p:nvGrpSpPr>
        <p:grpSpPr>
          <a:xfrm>
            <a:off x="3064577" y="3519527"/>
            <a:ext cx="254000" cy="252413"/>
            <a:chOff x="6438901" y="1966916"/>
            <a:chExt cx="254000" cy="252413"/>
          </a:xfrm>
        </p:grpSpPr>
        <p:sp>
          <p:nvSpPr>
            <p:cNvPr id="57" name="Oval 55"/>
            <p:cNvSpPr>
              <a:spLocks noChangeArrowheads="1"/>
            </p:cNvSpPr>
            <p:nvPr/>
          </p:nvSpPr>
          <p:spPr bwMode="auto">
            <a:xfrm>
              <a:off x="6438901" y="1966916"/>
              <a:ext cx="254000" cy="252413"/>
            </a:xfrm>
            <a:prstGeom prst="ellipse">
              <a:avLst/>
            </a:prstGeom>
            <a:solidFill>
              <a:srgbClr val="C050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56"/>
            <p:cNvSpPr>
              <a:spLocks noChangeArrowheads="1"/>
            </p:cNvSpPr>
            <p:nvPr/>
          </p:nvSpPr>
          <p:spPr bwMode="auto">
            <a:xfrm>
              <a:off x="6438901" y="1966916"/>
              <a:ext cx="254000"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Red 1"/>
          <p:cNvGrpSpPr/>
          <p:nvPr/>
        </p:nvGrpSpPr>
        <p:grpSpPr>
          <a:xfrm>
            <a:off x="3066957" y="3519525"/>
            <a:ext cx="254000" cy="252413"/>
            <a:chOff x="3190876" y="3990980"/>
            <a:chExt cx="254000" cy="252413"/>
          </a:xfrm>
        </p:grpSpPr>
        <p:sp>
          <p:nvSpPr>
            <p:cNvPr id="41" name="Oval 39"/>
            <p:cNvSpPr>
              <a:spLocks noChangeArrowheads="1"/>
            </p:cNvSpPr>
            <p:nvPr/>
          </p:nvSpPr>
          <p:spPr bwMode="auto">
            <a:xfrm>
              <a:off x="3190876" y="3990980"/>
              <a:ext cx="254000" cy="252413"/>
            </a:xfrm>
            <a:prstGeom prst="ellipse">
              <a:avLst/>
            </a:prstGeom>
            <a:solidFill>
              <a:srgbClr val="C050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40"/>
            <p:cNvSpPr>
              <a:spLocks noChangeArrowheads="1"/>
            </p:cNvSpPr>
            <p:nvPr/>
          </p:nvSpPr>
          <p:spPr bwMode="auto">
            <a:xfrm>
              <a:off x="3190876" y="3990980"/>
              <a:ext cx="254000"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Red Window"/>
          <p:cNvGrpSpPr/>
          <p:nvPr/>
        </p:nvGrpSpPr>
        <p:grpSpPr>
          <a:xfrm>
            <a:off x="3193957" y="4287976"/>
            <a:ext cx="3325814" cy="307777"/>
            <a:chOff x="3193957" y="4356106"/>
            <a:chExt cx="3325814" cy="307777"/>
          </a:xfrm>
        </p:grpSpPr>
        <p:sp>
          <p:nvSpPr>
            <p:cNvPr id="43" name="Line 41"/>
            <p:cNvSpPr>
              <a:spLocks noChangeShapeType="1"/>
            </p:cNvSpPr>
            <p:nvPr/>
          </p:nvSpPr>
          <p:spPr bwMode="auto">
            <a:xfrm>
              <a:off x="3193957" y="4521206"/>
              <a:ext cx="3325813" cy="0"/>
            </a:xfrm>
            <a:prstGeom prst="line">
              <a:avLst/>
            </a:prstGeom>
            <a:noFill/>
            <a:ln w="15875" cap="rnd">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43"/>
            <p:cNvSpPr>
              <a:spLocks noChangeArrowheads="1"/>
            </p:cNvSpPr>
            <p:nvPr/>
          </p:nvSpPr>
          <p:spPr bwMode="auto">
            <a:xfrm>
              <a:off x="4413158" y="4356106"/>
              <a:ext cx="893762" cy="307777"/>
            </a:xfrm>
            <a:prstGeom prst="rect">
              <a:avLst/>
            </a:prstGeom>
            <a:solidFill>
              <a:schemeClr val="bg1"/>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duration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Line 44"/>
            <p:cNvSpPr>
              <a:spLocks noChangeShapeType="1"/>
            </p:cNvSpPr>
            <p:nvPr/>
          </p:nvSpPr>
          <p:spPr bwMode="auto">
            <a:xfrm>
              <a:off x="3193957" y="4471993"/>
              <a:ext cx="0" cy="96838"/>
            </a:xfrm>
            <a:prstGeom prst="line">
              <a:avLst/>
            </a:prstGeom>
            <a:noFill/>
            <a:ln w="15875" cap="rnd">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p:cNvSpPr>
              <a:spLocks noChangeShapeType="1"/>
            </p:cNvSpPr>
            <p:nvPr/>
          </p:nvSpPr>
          <p:spPr bwMode="auto">
            <a:xfrm>
              <a:off x="6519771" y="4471993"/>
              <a:ext cx="0" cy="96838"/>
            </a:xfrm>
            <a:prstGeom prst="line">
              <a:avLst/>
            </a:prstGeom>
            <a:noFill/>
            <a:ln w="15875" cap="rnd">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een 3 Moving"/>
          <p:cNvGrpSpPr/>
          <p:nvPr/>
        </p:nvGrpSpPr>
        <p:grpSpPr>
          <a:xfrm>
            <a:off x="4124051" y="3519526"/>
            <a:ext cx="252413" cy="252413"/>
            <a:chOff x="6361114" y="1966916"/>
            <a:chExt cx="252413" cy="252413"/>
          </a:xfrm>
        </p:grpSpPr>
        <p:sp>
          <p:nvSpPr>
            <p:cNvPr id="55" name="Oval 53"/>
            <p:cNvSpPr>
              <a:spLocks noChangeArrowheads="1"/>
            </p:cNvSpPr>
            <p:nvPr/>
          </p:nvSpPr>
          <p:spPr bwMode="auto">
            <a:xfrm>
              <a:off x="6361114" y="1966916"/>
              <a:ext cx="252413"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4"/>
            <p:cNvSpPr>
              <a:spLocks/>
            </p:cNvSpPr>
            <p:nvPr/>
          </p:nvSpPr>
          <p:spPr bwMode="auto">
            <a:xfrm>
              <a:off x="6361114" y="1966916"/>
              <a:ext cx="252413" cy="252413"/>
            </a:xfrm>
            <a:custGeom>
              <a:avLst/>
              <a:gdLst>
                <a:gd name="T0" fmla="*/ 159 w 159"/>
                <a:gd name="T1" fmla="*/ 79 h 159"/>
                <a:gd name="T2" fmla="*/ 80 w 159"/>
                <a:gd name="T3" fmla="*/ 0 h 159"/>
                <a:gd name="T4" fmla="*/ 0 w 159"/>
                <a:gd name="T5" fmla="*/ 79 h 159"/>
                <a:gd name="T6" fmla="*/ 80 w 159"/>
                <a:gd name="T7" fmla="*/ 159 h 159"/>
                <a:gd name="T8" fmla="*/ 159 w 159"/>
                <a:gd name="T9" fmla="*/ 79 h 159"/>
              </a:gdLst>
              <a:ahLst/>
              <a:cxnLst>
                <a:cxn ang="0">
                  <a:pos x="T0" y="T1"/>
                </a:cxn>
                <a:cxn ang="0">
                  <a:pos x="T2" y="T3"/>
                </a:cxn>
                <a:cxn ang="0">
                  <a:pos x="T4" y="T5"/>
                </a:cxn>
                <a:cxn ang="0">
                  <a:pos x="T6" y="T7"/>
                </a:cxn>
                <a:cxn ang="0">
                  <a:pos x="T8" y="T9"/>
                </a:cxn>
              </a:cxnLst>
              <a:rect l="0" t="0" r="r" b="b"/>
              <a:pathLst>
                <a:path w="159" h="159">
                  <a:moveTo>
                    <a:pt x="159" y="79"/>
                  </a:moveTo>
                  <a:cubicBezTo>
                    <a:pt x="159" y="36"/>
                    <a:pt x="123" y="0"/>
                    <a:pt x="80" y="0"/>
                  </a:cubicBezTo>
                  <a:cubicBezTo>
                    <a:pt x="35" y="0"/>
                    <a:pt x="0" y="36"/>
                    <a:pt x="0" y="79"/>
                  </a:cubicBezTo>
                  <a:cubicBezTo>
                    <a:pt x="0" y="123"/>
                    <a:pt x="35" y="159"/>
                    <a:pt x="80" y="159"/>
                  </a:cubicBezTo>
                  <a:cubicBezTo>
                    <a:pt x="123" y="159"/>
                    <a:pt x="159" y="123"/>
                    <a:pt x="159" y="79"/>
                  </a:cubicBez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een 3"/>
          <p:cNvGrpSpPr/>
          <p:nvPr/>
        </p:nvGrpSpPr>
        <p:grpSpPr>
          <a:xfrm>
            <a:off x="4122464" y="3519527"/>
            <a:ext cx="254000" cy="252413"/>
            <a:chOff x="2576513" y="3990980"/>
            <a:chExt cx="254000" cy="252413"/>
          </a:xfrm>
        </p:grpSpPr>
        <p:sp>
          <p:nvSpPr>
            <p:cNvPr id="39" name="Oval 37"/>
            <p:cNvSpPr>
              <a:spLocks noChangeArrowheads="1"/>
            </p:cNvSpPr>
            <p:nvPr/>
          </p:nvSpPr>
          <p:spPr bwMode="auto">
            <a:xfrm>
              <a:off x="2576513" y="3990980"/>
              <a:ext cx="254000"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8"/>
            <p:cNvSpPr>
              <a:spLocks noChangeArrowheads="1"/>
            </p:cNvSpPr>
            <p:nvPr/>
          </p:nvSpPr>
          <p:spPr bwMode="auto">
            <a:xfrm>
              <a:off x="2576513" y="3990980"/>
              <a:ext cx="254000"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8" name="Green 2 Moving"/>
          <p:cNvGrpSpPr/>
          <p:nvPr/>
        </p:nvGrpSpPr>
        <p:grpSpPr>
          <a:xfrm>
            <a:off x="3636665" y="3515359"/>
            <a:ext cx="254000" cy="252413"/>
            <a:chOff x="5962651" y="1966916"/>
            <a:chExt cx="254000" cy="252413"/>
          </a:xfrm>
        </p:grpSpPr>
        <p:sp>
          <p:nvSpPr>
            <p:cNvPr id="50" name="Oval 48"/>
            <p:cNvSpPr>
              <a:spLocks noChangeArrowheads="1"/>
            </p:cNvSpPr>
            <p:nvPr/>
          </p:nvSpPr>
          <p:spPr bwMode="auto">
            <a:xfrm>
              <a:off x="5962651" y="1966916"/>
              <a:ext cx="254000"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49"/>
            <p:cNvSpPr>
              <a:spLocks noChangeArrowheads="1"/>
            </p:cNvSpPr>
            <p:nvPr/>
          </p:nvSpPr>
          <p:spPr bwMode="auto">
            <a:xfrm>
              <a:off x="5962651" y="1966916"/>
              <a:ext cx="254000"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 name="Green 2"/>
          <p:cNvGrpSpPr/>
          <p:nvPr/>
        </p:nvGrpSpPr>
        <p:grpSpPr>
          <a:xfrm>
            <a:off x="3636665" y="3515640"/>
            <a:ext cx="254000" cy="252413"/>
            <a:chOff x="3082926" y="2765429"/>
            <a:chExt cx="254000" cy="252413"/>
          </a:xfrm>
        </p:grpSpPr>
        <p:sp>
          <p:nvSpPr>
            <p:cNvPr id="24" name="Oval 22"/>
            <p:cNvSpPr>
              <a:spLocks noChangeArrowheads="1"/>
            </p:cNvSpPr>
            <p:nvPr/>
          </p:nvSpPr>
          <p:spPr bwMode="auto">
            <a:xfrm>
              <a:off x="3082926" y="2765429"/>
              <a:ext cx="254000"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3"/>
            <p:cNvSpPr>
              <a:spLocks noChangeArrowheads="1"/>
            </p:cNvSpPr>
            <p:nvPr/>
          </p:nvSpPr>
          <p:spPr bwMode="auto">
            <a:xfrm>
              <a:off x="3082926" y="2765429"/>
              <a:ext cx="254000"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0" name="Green 1"/>
          <p:cNvGrpSpPr/>
          <p:nvPr/>
        </p:nvGrpSpPr>
        <p:grpSpPr>
          <a:xfrm>
            <a:off x="1854200" y="3522858"/>
            <a:ext cx="252413" cy="252413"/>
            <a:chOff x="1854200" y="2765429"/>
            <a:chExt cx="252413" cy="252413"/>
          </a:xfrm>
        </p:grpSpPr>
        <p:sp>
          <p:nvSpPr>
            <p:cNvPr id="22" name="Oval 20"/>
            <p:cNvSpPr>
              <a:spLocks noChangeArrowheads="1"/>
            </p:cNvSpPr>
            <p:nvPr/>
          </p:nvSpPr>
          <p:spPr bwMode="auto">
            <a:xfrm>
              <a:off x="1854200" y="2765429"/>
              <a:ext cx="252413"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21"/>
            <p:cNvSpPr>
              <a:spLocks noChangeArrowheads="1"/>
            </p:cNvSpPr>
            <p:nvPr/>
          </p:nvSpPr>
          <p:spPr bwMode="auto">
            <a:xfrm>
              <a:off x="1854200" y="2765429"/>
              <a:ext cx="252413"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een 1 Moving"/>
          <p:cNvGrpSpPr/>
          <p:nvPr/>
        </p:nvGrpSpPr>
        <p:grpSpPr>
          <a:xfrm>
            <a:off x="1852612" y="3523461"/>
            <a:ext cx="254000" cy="252413"/>
            <a:chOff x="5884864" y="1966916"/>
            <a:chExt cx="254000" cy="252413"/>
          </a:xfrm>
        </p:grpSpPr>
        <p:sp>
          <p:nvSpPr>
            <p:cNvPr id="48" name="Oval 46"/>
            <p:cNvSpPr>
              <a:spLocks noChangeArrowheads="1"/>
            </p:cNvSpPr>
            <p:nvPr/>
          </p:nvSpPr>
          <p:spPr bwMode="auto">
            <a:xfrm>
              <a:off x="5884864" y="1966916"/>
              <a:ext cx="254000" cy="252413"/>
            </a:xfrm>
            <a:prstGeom prst="ellipse">
              <a:avLst/>
            </a:pr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47"/>
            <p:cNvSpPr>
              <a:spLocks noChangeArrowheads="1"/>
            </p:cNvSpPr>
            <p:nvPr/>
          </p:nvSpPr>
          <p:spPr bwMode="auto">
            <a:xfrm>
              <a:off x="5884864" y="1966916"/>
              <a:ext cx="252413" cy="252413"/>
            </a:xfrm>
            <a:prstGeom prst="ellipse">
              <a:avLst/>
            </a:pr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0" name="Line 58"/>
          <p:cNvSpPr>
            <a:spLocks noChangeShapeType="1"/>
          </p:cNvSpPr>
          <p:nvPr/>
        </p:nvSpPr>
        <p:spPr bwMode="auto">
          <a:xfrm>
            <a:off x="4776788" y="4956181"/>
            <a:ext cx="0" cy="968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Rectangle 59"/>
          <p:cNvSpPr>
            <a:spLocks noChangeArrowheads="1"/>
          </p:cNvSpPr>
          <p:nvPr/>
        </p:nvSpPr>
        <p:spPr bwMode="auto">
          <a:xfrm>
            <a:off x="4492626" y="5124456"/>
            <a:ext cx="4079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p:cNvSpPr>
            <a:spLocks noChangeArrowheads="1"/>
          </p:cNvSpPr>
          <p:nvPr/>
        </p:nvSpPr>
        <p:spPr bwMode="auto">
          <a:xfrm>
            <a:off x="4754563" y="5124456"/>
            <a:ext cx="2143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p:cNvSpPr>
            <a:spLocks noChangeArrowheads="1"/>
          </p:cNvSpPr>
          <p:nvPr/>
        </p:nvSpPr>
        <p:spPr bwMode="auto">
          <a:xfrm>
            <a:off x="4822826" y="5124456"/>
            <a:ext cx="406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Line 62"/>
          <p:cNvSpPr>
            <a:spLocks noChangeShapeType="1"/>
          </p:cNvSpPr>
          <p:nvPr/>
        </p:nvSpPr>
        <p:spPr bwMode="auto">
          <a:xfrm>
            <a:off x="6818314" y="4929194"/>
            <a:ext cx="0" cy="968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63"/>
          <p:cNvSpPr>
            <a:spLocks noChangeArrowheads="1"/>
          </p:cNvSpPr>
          <p:nvPr/>
        </p:nvSpPr>
        <p:spPr bwMode="auto">
          <a:xfrm>
            <a:off x="6538914" y="5129219"/>
            <a:ext cx="4079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6" name="Rectangle 64"/>
          <p:cNvSpPr>
            <a:spLocks noChangeArrowheads="1"/>
          </p:cNvSpPr>
          <p:nvPr/>
        </p:nvSpPr>
        <p:spPr bwMode="auto">
          <a:xfrm>
            <a:off x="6799264" y="5129219"/>
            <a:ext cx="2143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p:cNvSpPr>
            <a:spLocks noChangeArrowheads="1"/>
          </p:cNvSpPr>
          <p:nvPr/>
        </p:nvSpPr>
        <p:spPr bwMode="auto">
          <a:xfrm>
            <a:off x="6869114" y="5129219"/>
            <a:ext cx="406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Line 66"/>
          <p:cNvSpPr>
            <a:spLocks noChangeShapeType="1"/>
          </p:cNvSpPr>
          <p:nvPr/>
        </p:nvSpPr>
        <p:spPr bwMode="auto">
          <a:xfrm>
            <a:off x="2720975" y="4929194"/>
            <a:ext cx="0" cy="96838"/>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Rectangle 67"/>
          <p:cNvSpPr>
            <a:spLocks noChangeArrowheads="1"/>
          </p:cNvSpPr>
          <p:nvPr/>
        </p:nvSpPr>
        <p:spPr bwMode="auto">
          <a:xfrm>
            <a:off x="2478088" y="5081594"/>
            <a:ext cx="279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p:cNvSpPr>
            <a:spLocks noChangeArrowheads="1"/>
          </p:cNvSpPr>
          <p:nvPr/>
        </p:nvSpPr>
        <p:spPr bwMode="auto">
          <a:xfrm>
            <a:off x="2608263" y="5081594"/>
            <a:ext cx="2143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p:cNvSpPr>
            <a:spLocks noChangeArrowheads="1"/>
          </p:cNvSpPr>
          <p:nvPr/>
        </p:nvSpPr>
        <p:spPr bwMode="auto">
          <a:xfrm>
            <a:off x="2678113" y="5081594"/>
            <a:ext cx="406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p:cNvSpPr txBox="1"/>
          <p:nvPr/>
        </p:nvSpPr>
        <p:spPr>
          <a:xfrm>
            <a:off x="8312978" y="1560016"/>
            <a:ext cx="2087727" cy="461665"/>
          </a:xfrm>
          <a:prstGeom prst="rect">
            <a:avLst/>
          </a:prstGeom>
          <a:noFill/>
        </p:spPr>
        <p:txBody>
          <a:bodyPr wrap="square" rtlCol="0">
            <a:spAutoFit/>
          </a:bodyPr>
          <a:lstStyle/>
          <a:p>
            <a:pPr algn="ctr"/>
            <a:r>
              <a:rPr lang="en-US" sz="2400" dirty="0"/>
              <a:t>Azure Storage</a:t>
            </a:r>
          </a:p>
        </p:txBody>
      </p:sp>
    </p:spTree>
    <p:extLst>
      <p:ext uri="{BB962C8B-B14F-4D97-AF65-F5344CB8AC3E}">
        <p14:creationId xmlns:p14="http://schemas.microsoft.com/office/powerpoint/2010/main" val="190922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26 -0.00902 L 0.09974 -0.00902 " pathEditMode="relative" ptsTypes="AA">
                                      <p:cBhvr>
                                        <p:cTn id="16" dur="1000" fill="hold"/>
                                        <p:tgtEl>
                                          <p:spTgt spid="95"/>
                                        </p:tgtEl>
                                        <p:attrNameLst>
                                          <p:attrName>ppt_x</p:attrName>
                                          <p:attrName>ppt_y</p:attrName>
                                        </p:attrNameLst>
                                      </p:cBhvr>
                                    </p:animMotion>
                                  </p:childTnLst>
                                </p:cTn>
                              </p:par>
                              <p:par>
                                <p:cTn id="17" presetID="10"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9948 -0.00902 L 0.14674 -0.00902 " pathEditMode="relative" ptsTypes="AA">
                                      <p:cBhvr>
                                        <p:cTn id="25" dur="1000" fill="hold"/>
                                        <p:tgtEl>
                                          <p:spTgt spid="95"/>
                                        </p:tgtEl>
                                        <p:attrNameLst>
                                          <p:attrName>ppt_x</p:attrName>
                                          <p:attrName>ppt_y</p:attrName>
                                        </p:attrNameLst>
                                      </p:cBhvr>
                                    </p:animMotion>
                                  </p:childTnLst>
                                </p:cTn>
                              </p:par>
                              <p:par>
                                <p:cTn id="26" presetID="10" presetClass="entr" presetSubtype="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14701 -0.00787 L 0.18633 -0.00787 " pathEditMode="relative" ptsTypes="AA">
                                      <p:cBhvr>
                                        <p:cTn id="32" dur="1000" fill="hold"/>
                                        <p:tgtEl>
                                          <p:spTgt spid="95"/>
                                        </p:tgtEl>
                                        <p:attrNameLst>
                                          <p:attrName>ppt_x</p:attrName>
                                          <p:attrName>ppt_y</p:attrName>
                                        </p:attrNameLst>
                                      </p:cBhvr>
                                    </p:animMotion>
                                  </p:childTnLst>
                                </p:cTn>
                              </p:par>
                              <p:par>
                                <p:cTn id="33" presetID="10"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18633 -0.00856 L 0.27253 -0.00671 " pathEditMode="relative" rAng="0" ptsTypes="AA">
                                      <p:cBhvr>
                                        <p:cTn id="39" dur="1000" fill="hold"/>
                                        <p:tgtEl>
                                          <p:spTgt spid="95"/>
                                        </p:tgtEl>
                                        <p:attrNameLst>
                                          <p:attrName>ppt_x</p:attrName>
                                          <p:attrName>ppt_y</p:attrName>
                                        </p:attrNameLst>
                                      </p:cBhvr>
                                      <p:rCtr x="4310" y="93"/>
                                    </p:animMotion>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childTnLst>
                                </p:cTn>
                              </p:par>
                              <p:par>
                                <p:cTn id="50" presetID="0" presetClass="path" presetSubtype="0" accel="50000" decel="50000" fill="hold" nodeType="withEffect">
                                  <p:stCondLst>
                                    <p:cond delay="0"/>
                                  </p:stCondLst>
                                  <p:childTnLst>
                                    <p:animMotion origin="layout" path="M 2.08333E-7 -0.0007 C 2.08333E-7 -0.03149 0.01107 -0.03866 0.08203 -0.04051 C 0.15286 -0.04213 0.34023 -0.0375 0.42643 -0.03195 C 0.51237 -0.02454 0.54922 0.00254 0.57409 0.00463 " pathEditMode="fixed" rAng="0" ptsTypes="AAAA">
                                      <p:cBhvr>
                                        <p:cTn id="51" dur="2000" fill="hold"/>
                                        <p:tgtEl>
                                          <p:spTgt spid="87"/>
                                        </p:tgtEl>
                                        <p:attrNameLst>
                                          <p:attrName>ppt_x</p:attrName>
                                          <p:attrName>ppt_y</p:attrName>
                                        </p:attrNameLst>
                                      </p:cBhvr>
                                      <p:rCtr x="28698" y="-1736"/>
                                    </p:animMotion>
                                  </p:childTnLst>
                                </p:cTn>
                              </p:par>
                              <p:par>
                                <p:cTn id="52" presetID="0" presetClass="path" presetSubtype="0" accel="50000" decel="50000" fill="hold" nodeType="withEffect">
                                  <p:stCondLst>
                                    <p:cond delay="0"/>
                                  </p:stCondLst>
                                  <p:childTnLst>
                                    <p:animMotion origin="layout" path="M 0.00079 -0.00047 C 0.00079 -0.04954 0.08842 -0.03797 0.13256 -0.03773 C 0.17422 -0.03681 0.29714 -0.0419 0.43438 0.00625 " pathEditMode="fixed" rAng="0" ptsTypes="AAA">
                                      <p:cBhvr>
                                        <p:cTn id="53" dur="2000" fill="hold"/>
                                        <p:tgtEl>
                                          <p:spTgt spid="88"/>
                                        </p:tgtEl>
                                        <p:attrNameLst>
                                          <p:attrName>ppt_x</p:attrName>
                                          <p:attrName>ppt_y</p:attrName>
                                        </p:attrNameLst>
                                      </p:cBhvr>
                                      <p:rCtr x="21680" y="-1597"/>
                                    </p:animMotion>
                                  </p:childTnLst>
                                </p:cTn>
                              </p:par>
                              <p:par>
                                <p:cTn id="54" presetID="0" presetClass="path" presetSubtype="0" accel="50000" decel="50000" fill="hold" nodeType="withEffect">
                                  <p:stCondLst>
                                    <p:cond delay="0"/>
                                  </p:stCondLst>
                                  <p:childTnLst>
                                    <p:animMotion origin="layout" path="M 2.29167E-6 -0.00046 C 0.00495 -0.01227 -0.00235 -0.03634 0.0151 -0.03588 C 0.11054 -0.04213 0.2013 -0.04004 0.29961 -0.02106 C 0.33594 -0.01782 0.3664 -0.0037 0.4013 0.00602 " pathEditMode="relative" rAng="0" ptsTypes="AAAA">
                                      <p:cBhvr>
                                        <p:cTn id="55" dur="2000" fill="hold"/>
                                        <p:tgtEl>
                                          <p:spTgt spid="90"/>
                                        </p:tgtEl>
                                        <p:attrNameLst>
                                          <p:attrName>ppt_x</p:attrName>
                                          <p:attrName>ppt_y</p:attrName>
                                        </p:attrNameLst>
                                      </p:cBhvr>
                                      <p:rCtr x="20065" y="-1597"/>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27266 -0.00578 L 0.30169 -0.00578 " pathEditMode="relative" ptsTypes="AA">
                                      <p:cBhvr>
                                        <p:cTn id="59" dur="1000" fill="hold"/>
                                        <p:tgtEl>
                                          <p:spTgt spid="95"/>
                                        </p:tgtEl>
                                        <p:attrNameLst>
                                          <p:attrName>ppt_x</p:attrName>
                                          <p:attrName>ppt_y</p:attrName>
                                        </p:attrNameLst>
                                      </p:cBhvr>
                                    </p:animMotion>
                                  </p:childTnLst>
                                </p:cTn>
                              </p:par>
                              <p:par>
                                <p:cTn id="60" presetID="10" presetClass="entr" presetSubtype="0"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30169 -0.00509 L 0.37253 -0.00555 " pathEditMode="relative" rAng="0" ptsTypes="AA">
                                      <p:cBhvr>
                                        <p:cTn id="66" dur="1000" fill="hold"/>
                                        <p:tgtEl>
                                          <p:spTgt spid="95"/>
                                        </p:tgtEl>
                                        <p:attrNameLst>
                                          <p:attrName>ppt_x</p:attrName>
                                          <p:attrName>ppt_y</p:attrName>
                                        </p:attrNameLst>
                                      </p:cBhvr>
                                      <p:rCtr x="3542" y="-23"/>
                                    </p:animMotion>
                                  </p:childTnLst>
                                </p:cTn>
                              </p:par>
                            </p:childTnLst>
                          </p:cTn>
                        </p:par>
                        <p:par>
                          <p:cTn id="67" fill="hold">
                            <p:stCondLst>
                              <p:cond delay="1000"/>
                            </p:stCondLst>
                            <p:childTnLst>
                              <p:par>
                                <p:cTn id="68" presetID="1" presetClass="entr" presetSubtype="0" fill="hold" nodeType="afterEffect">
                                  <p:stCondLst>
                                    <p:cond delay="0"/>
                                  </p:stCondLst>
                                  <p:childTnLst>
                                    <p:set>
                                      <p:cBhvr>
                                        <p:cTn id="69" dur="1" fill="hold">
                                          <p:stCondLst>
                                            <p:cond delay="0"/>
                                          </p:stCondLst>
                                        </p:cTn>
                                        <p:tgtEl>
                                          <p:spTgt spid="91"/>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89"/>
                                        </p:tgtEl>
                                        <p:attrNameLst>
                                          <p:attrName>style.visibility</p:attrName>
                                        </p:attrNameLst>
                                      </p:cBhvr>
                                      <p:to>
                                        <p:strVal val="visible"/>
                                      </p:to>
                                    </p:set>
                                  </p:childTnLst>
                                </p:cTn>
                              </p:par>
                              <p:par>
                                <p:cTn id="72" presetID="0" presetClass="path" presetSubtype="0" accel="50000" decel="50000" fill="hold" nodeType="withEffect">
                                  <p:stCondLst>
                                    <p:cond delay="0"/>
                                  </p:stCondLst>
                                  <p:childTnLst>
                                    <p:animMotion origin="layout" path="M 0.00091 -0.00023 C 0.00625 0.01597 -0.00261 0.04838 0.01732 0.04838 C 0.14219 0.04908 0.34935 0.04699 0.47513 0.05579 " pathEditMode="relative" rAng="0" ptsTypes="AAA">
                                      <p:cBhvr>
                                        <p:cTn id="73" dur="2000" fill="hold"/>
                                        <p:tgtEl>
                                          <p:spTgt spid="91"/>
                                        </p:tgtEl>
                                        <p:attrNameLst>
                                          <p:attrName>ppt_x</p:attrName>
                                          <p:attrName>ppt_y</p:attrName>
                                        </p:attrNameLst>
                                      </p:cBhvr>
                                      <p:rCtr x="23711" y="2801"/>
                                    </p:animMotion>
                                  </p:childTnLst>
                                </p:cTn>
                              </p:par>
                              <p:par>
                                <p:cTn id="74" presetID="0" presetClass="path" presetSubtype="0" accel="50000" decel="50000" fill="hold" nodeType="withEffect">
                                  <p:stCondLst>
                                    <p:cond delay="0"/>
                                  </p:stCondLst>
                                  <p:childTnLst>
                                    <p:animMotion origin="layout" path="M 0.00013 0.00046 C -0.00013 0.01644 -0.00091 0.05 0.00951 0.04884 C 0.09922 0.05162 0.18815 0.05301 0.27826 0.05579 " pathEditMode="relative" rAng="0" ptsTypes="AAA">
                                      <p:cBhvr>
                                        <p:cTn id="75" dur="2000" fill="hold"/>
                                        <p:tgtEl>
                                          <p:spTgt spid="89"/>
                                        </p:tgtEl>
                                        <p:attrNameLst>
                                          <p:attrName>ppt_x</p:attrName>
                                          <p:attrName>ppt_y</p:attrName>
                                        </p:attrNameLst>
                                      </p:cBhvr>
                                      <p:rCtr x="13893"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Learning</a:t>
            </a:r>
          </a:p>
        </p:txBody>
      </p:sp>
      <p:sp>
        <p:nvSpPr>
          <p:cNvPr id="3" name="Content Placeholder 2"/>
          <p:cNvSpPr>
            <a:spLocks noGrp="1"/>
          </p:cNvSpPr>
          <p:nvPr>
            <p:ph idx="1"/>
          </p:nvPr>
        </p:nvSpPr>
        <p:spPr/>
        <p:txBody>
          <a:bodyPr>
            <a:normAutofit/>
          </a:bodyPr>
          <a:lstStyle/>
          <a:p>
            <a:r>
              <a:rPr lang="en-US" dirty="0"/>
              <a:t>Existing contextual bandit algorithms for learning and evaluation</a:t>
            </a:r>
          </a:p>
          <a:p>
            <a:r>
              <a:rPr lang="en-US" b="1" dirty="0"/>
              <a:t>Evaluation: </a:t>
            </a:r>
            <a:r>
              <a:rPr lang="en-US" dirty="0"/>
              <a:t>Given a policy, estimate its performance if deployed</a:t>
            </a:r>
            <a:endParaRPr lang="en-US" b="1" dirty="0"/>
          </a:p>
          <a:p>
            <a:endParaRPr lang="en-US" dirty="0"/>
          </a:p>
          <a:p>
            <a:pPr marL="0" indent="0" algn="ctr">
              <a:buNone/>
            </a:pPr>
            <a:r>
              <a:rPr lang="en-US" b="1" dirty="0"/>
              <a:t>Provides estimate of the performance of a policy upon deployment without deploying it!</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32900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Learning</a:t>
            </a:r>
          </a:p>
        </p:txBody>
      </p:sp>
      <p:sp>
        <p:nvSpPr>
          <p:cNvPr id="3" name="Content Placeholder 2"/>
          <p:cNvSpPr>
            <a:spLocks noGrp="1"/>
          </p:cNvSpPr>
          <p:nvPr>
            <p:ph idx="1"/>
          </p:nvPr>
        </p:nvSpPr>
        <p:spPr/>
        <p:txBody>
          <a:bodyPr>
            <a:normAutofit/>
          </a:bodyPr>
          <a:lstStyle/>
          <a:p>
            <a:r>
              <a:rPr lang="en-US" dirty="0"/>
              <a:t>Existing contextual bandit algorithms for learning and evaluation</a:t>
            </a:r>
          </a:p>
          <a:p>
            <a:r>
              <a:rPr lang="en-US" b="1" dirty="0"/>
              <a:t>Evaluation: </a:t>
            </a:r>
            <a:r>
              <a:rPr lang="en-US" dirty="0"/>
              <a:t>Given a policy, estimate its performance if deployed</a:t>
            </a:r>
          </a:p>
          <a:p>
            <a:r>
              <a:rPr lang="en-US" b="1" dirty="0"/>
              <a:t>Optimization:</a:t>
            </a:r>
            <a:r>
              <a:rPr lang="en-US" dirty="0"/>
              <a:t> Find a good policy from some set of policies given exploration data</a:t>
            </a:r>
          </a:p>
          <a:p>
            <a:pPr lvl="1"/>
            <a:r>
              <a:rPr lang="en-US" dirty="0"/>
              <a:t>Reduced to importance-weighted multiclass classification</a:t>
            </a:r>
          </a:p>
          <a:p>
            <a:pPr lvl="1"/>
            <a:r>
              <a:rPr lang="en-US" dirty="0"/>
              <a:t>Algorithms available in </a:t>
            </a:r>
            <a:r>
              <a:rPr lang="en-US" dirty="0" err="1"/>
              <a:t>Vowpal</a:t>
            </a:r>
            <a:r>
              <a:rPr lang="en-US" dirty="0"/>
              <a:t> Wabbit</a:t>
            </a:r>
          </a:p>
          <a:p>
            <a:pPr lvl="1"/>
            <a:r>
              <a:rPr lang="en-US" dirty="0"/>
              <a:t>Online as well as batch updates possible</a:t>
            </a:r>
          </a:p>
          <a:p>
            <a:pPr marL="0" indent="0">
              <a:buNone/>
            </a:pPr>
            <a:endParaRPr lang="en-US" dirty="0"/>
          </a:p>
          <a:p>
            <a:pPr marL="0" indent="0" algn="ctr">
              <a:buNone/>
            </a:pPr>
            <a:r>
              <a:rPr lang="en-US" b="1" dirty="0"/>
              <a:t>Policy Optimization beyond the reach of A/B testing</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4711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Supervised Learning</a:t>
            </a:r>
          </a:p>
        </p:txBody>
      </p:sp>
      <p:sp>
        <p:nvSpPr>
          <p:cNvPr id="3" name="Content Placeholder 2"/>
          <p:cNvSpPr>
            <a:spLocks noGrp="1"/>
          </p:cNvSpPr>
          <p:nvPr>
            <p:ph idx="1"/>
          </p:nvPr>
        </p:nvSpPr>
        <p:spPr>
          <a:xfrm>
            <a:off x="0" y="1321572"/>
            <a:ext cx="11400637" cy="5632901"/>
          </a:xfrm>
        </p:spPr>
        <p:txBody>
          <a:bodyPr>
            <a:normAutofit fontScale="70000" lnSpcReduction="20000"/>
          </a:bodyPr>
          <a:lstStyle/>
          <a:p>
            <a:r>
              <a:rPr lang="en-US" sz="4000" dirty="0"/>
              <a:t>Gather labeled data, generalize to unseen examples</a:t>
            </a:r>
          </a:p>
          <a:p>
            <a:r>
              <a:rPr lang="en-US" sz="4000" dirty="0"/>
              <a:t>Does not work when agent interacts with its environment or other agents</a:t>
            </a:r>
          </a:p>
          <a:p>
            <a:endParaRPr lang="en-US" sz="3000" dirty="0"/>
          </a:p>
          <a:p>
            <a:endParaRPr lang="en-US" sz="3000" dirty="0"/>
          </a:p>
          <a:p>
            <a:endParaRPr lang="en-US" sz="3000" dirty="0"/>
          </a:p>
          <a:p>
            <a:endParaRPr lang="en-US" sz="30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sz="2200" dirty="0"/>
              <a:t>Video credit: Stephane Ross</a:t>
            </a:r>
          </a:p>
        </p:txBody>
      </p:sp>
      <p:pic>
        <p:nvPicPr>
          <p:cNvPr id="4" name="smb-expe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2539481"/>
            <a:ext cx="6157519" cy="4010507"/>
          </a:xfrm>
          <a:prstGeom prst="rect">
            <a:avLst/>
          </a:prstGeom>
        </p:spPr>
      </p:pic>
      <p:pic>
        <p:nvPicPr>
          <p:cNvPr id="5" name="smb-classific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57518" y="2539480"/>
            <a:ext cx="6034482" cy="401050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6027" y="2727850"/>
            <a:ext cx="4762500" cy="3028950"/>
          </a:xfrm>
          <a:prstGeom prst="rect">
            <a:avLst/>
          </a:prstGeom>
        </p:spPr>
      </p:pic>
    </p:spTree>
    <p:extLst>
      <p:ext uri="{BB962C8B-B14F-4D97-AF65-F5344CB8AC3E}">
        <p14:creationId xmlns:p14="http://schemas.microsoft.com/office/powerpoint/2010/main" val="3435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mj-lt"/>
              </a:rPr>
              <a:t>MSN Deployment for Personalized News</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697" b="94118" l="10000" r="90000">
                        <a14:foregroundMark x1="50313" y1="23025" x2="50313" y2="23025"/>
                      </a14:backgroundRemoval>
                    </a14:imgEffect>
                  </a14:imgLayer>
                </a14:imgProps>
              </a:ext>
              <a:ext uri="{28A0092B-C50C-407E-A947-70E740481C1C}">
                <a14:useLocalDpi xmlns:a14="http://schemas.microsoft.com/office/drawing/2010/main" val="0"/>
              </a:ext>
            </a:extLst>
          </a:blip>
          <a:stretch>
            <a:fillRect/>
          </a:stretch>
        </p:blipFill>
        <p:spPr>
          <a:xfrm>
            <a:off x="-741069" y="2437860"/>
            <a:ext cx="2842604" cy="2642734"/>
          </a:xfrm>
        </p:spPr>
      </p:pic>
      <p:sp>
        <p:nvSpPr>
          <p:cNvPr id="5" name="TextBox 4"/>
          <p:cNvSpPr txBox="1"/>
          <p:nvPr/>
        </p:nvSpPr>
        <p:spPr>
          <a:xfrm>
            <a:off x="1267634" y="3501169"/>
            <a:ext cx="4025336" cy="1477328"/>
          </a:xfrm>
          <a:prstGeom prst="rect">
            <a:avLst/>
          </a:prstGeom>
          <a:noFill/>
        </p:spPr>
        <p:txBody>
          <a:bodyPr wrap="square" rtlCol="0">
            <a:spAutoFit/>
          </a:bodyPr>
          <a:lstStyle/>
          <a:p>
            <a:r>
              <a:rPr lang="en-US" dirty="0"/>
              <a:t>User demographics feature vector</a:t>
            </a:r>
          </a:p>
          <a:p>
            <a:r>
              <a:rPr lang="en-US" dirty="0"/>
              <a:t>User history feature vector</a:t>
            </a:r>
          </a:p>
          <a:p>
            <a:r>
              <a:rPr lang="en-US" dirty="0"/>
              <a:t>50 editorially chosen articles with feature vectors</a:t>
            </a:r>
          </a:p>
          <a:p>
            <a:endParaRPr lang="en-US" dirty="0"/>
          </a:p>
        </p:txBody>
      </p:sp>
      <p:sp>
        <p:nvSpPr>
          <p:cNvPr id="6" name="Right Arrow 5"/>
          <p:cNvSpPr/>
          <p:nvPr/>
        </p:nvSpPr>
        <p:spPr>
          <a:xfrm rot="19046803">
            <a:off x="1830056" y="2480706"/>
            <a:ext cx="1083365"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571652"/>
            <a:ext cx="1821722" cy="9550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3701917"/>
            <a:ext cx="1821722" cy="955078"/>
          </a:xfrm>
          <a:prstGeom prst="rect">
            <a:avLst/>
          </a:prstGeom>
        </p:spPr>
      </p:pic>
      <p:sp>
        <p:nvSpPr>
          <p:cNvPr id="10" name="Right Arrow 9"/>
          <p:cNvSpPr/>
          <p:nvPr/>
        </p:nvSpPr>
        <p:spPr>
          <a:xfrm rot="2428317">
            <a:off x="4804513" y="2497956"/>
            <a:ext cx="1083365"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869793" y="3709436"/>
            <a:ext cx="2401957" cy="369332"/>
          </a:xfrm>
          <a:prstGeom prst="rect">
            <a:avLst/>
          </a:prstGeom>
          <a:noFill/>
        </p:spPr>
        <p:txBody>
          <a:bodyPr wrap="square" rtlCol="0">
            <a:spAutoFit/>
          </a:bodyPr>
          <a:lstStyle/>
          <a:p>
            <a:r>
              <a:rPr lang="en-US" dirty="0"/>
              <a:t>User Clicks Story</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4817994"/>
            <a:ext cx="1821722" cy="107780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5122" y="4755765"/>
            <a:ext cx="1738678" cy="91154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8202" y="5297183"/>
            <a:ext cx="1738678" cy="102867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041" y="5654200"/>
            <a:ext cx="1705892" cy="1009274"/>
          </a:xfrm>
          <a:prstGeom prst="rect">
            <a:avLst/>
          </a:prstGeom>
        </p:spPr>
      </p:pic>
      <p:sp>
        <p:nvSpPr>
          <p:cNvPr id="17" name="TextBox 16"/>
          <p:cNvSpPr txBox="1"/>
          <p:nvPr/>
        </p:nvSpPr>
        <p:spPr>
          <a:xfrm rot="5400000">
            <a:off x="6782240" y="5682804"/>
            <a:ext cx="624738" cy="1015663"/>
          </a:xfrm>
          <a:prstGeom prst="rect">
            <a:avLst/>
          </a:prstGeom>
          <a:noFill/>
        </p:spPr>
        <p:txBody>
          <a:bodyPr wrap="square" rtlCol="0">
            <a:spAutoFit/>
          </a:bodyPr>
          <a:lstStyle/>
          <a:p>
            <a:r>
              <a:rPr lang="en-US" sz="6000" dirty="0"/>
              <a:t>…</a:t>
            </a:r>
          </a:p>
        </p:txBody>
      </p:sp>
      <p:pic>
        <p:nvPicPr>
          <p:cNvPr id="21" name="Picture 20" descr="MSN.com - Hotmail, Outlook, Skype, Bing, Latest News, Photos &amp; Videos - Google Chrom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9526" y="3391440"/>
            <a:ext cx="3131783" cy="1696786"/>
          </a:xfrm>
          <a:prstGeom prst="rect">
            <a:avLst/>
          </a:prstGeom>
        </p:spPr>
      </p:pic>
      <p:sp>
        <p:nvSpPr>
          <p:cNvPr id="23" name="Rounded Rectangle 22"/>
          <p:cNvSpPr/>
          <p:nvPr/>
        </p:nvSpPr>
        <p:spPr>
          <a:xfrm>
            <a:off x="3012028" y="1613199"/>
            <a:ext cx="1589530" cy="129813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2" algn="ctr"/>
            <a:r>
              <a:rPr lang="en-US" dirty="0"/>
              <a:t>ɛ-greedy exploration</a:t>
            </a:r>
          </a:p>
        </p:txBody>
      </p:sp>
      <p:sp>
        <p:nvSpPr>
          <p:cNvPr id="24" name="TextBox 23"/>
          <p:cNvSpPr txBox="1"/>
          <p:nvPr/>
        </p:nvSpPr>
        <p:spPr>
          <a:xfrm>
            <a:off x="6236492" y="2077601"/>
            <a:ext cx="1235937" cy="369332"/>
          </a:xfrm>
          <a:prstGeom prst="rect">
            <a:avLst/>
          </a:prstGeom>
          <a:noFill/>
        </p:spPr>
        <p:txBody>
          <a:bodyPr wrap="square" rtlCol="0">
            <a:spAutoFit/>
          </a:bodyPr>
          <a:lstStyle/>
          <a:p>
            <a:r>
              <a:rPr lang="en-US" dirty="0"/>
              <a:t>Ranked List</a:t>
            </a:r>
          </a:p>
        </p:txBody>
      </p:sp>
      <p:cxnSp>
        <p:nvCxnSpPr>
          <p:cNvPr id="26" name="Straight Connector 25"/>
          <p:cNvCxnSpPr/>
          <p:nvPr/>
        </p:nvCxnSpPr>
        <p:spPr>
          <a:xfrm flipH="1">
            <a:off x="8039734" y="1453662"/>
            <a:ext cx="2011" cy="5209812"/>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236492" y="6585063"/>
            <a:ext cx="3687940" cy="369332"/>
          </a:xfrm>
          <a:prstGeom prst="rect">
            <a:avLst/>
          </a:prstGeom>
          <a:noFill/>
        </p:spPr>
        <p:txBody>
          <a:bodyPr wrap="square" rtlCol="0">
            <a:spAutoFit/>
          </a:bodyPr>
          <a:lstStyle/>
          <a:p>
            <a:r>
              <a:rPr lang="en-US" dirty="0"/>
              <a:t>Front End Server	Client Brower</a:t>
            </a:r>
          </a:p>
        </p:txBody>
      </p:sp>
      <p:sp>
        <p:nvSpPr>
          <p:cNvPr id="30" name="Right Arrow 29"/>
          <p:cNvSpPr/>
          <p:nvPr/>
        </p:nvSpPr>
        <p:spPr>
          <a:xfrm>
            <a:off x="7874269" y="3497007"/>
            <a:ext cx="1083365"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9864866" y="2129198"/>
            <a:ext cx="1083365" cy="11231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883532" y="1642820"/>
            <a:ext cx="3687940" cy="369332"/>
          </a:xfrm>
          <a:prstGeom prst="rect">
            <a:avLst/>
          </a:prstGeom>
          <a:noFill/>
        </p:spPr>
        <p:txBody>
          <a:bodyPr wrap="square" rtlCol="0">
            <a:spAutoFit/>
          </a:bodyPr>
          <a:lstStyle/>
          <a:p>
            <a:r>
              <a:rPr lang="en-US" dirty="0"/>
              <a:t>Clicks to join server in Azure</a:t>
            </a:r>
          </a:p>
        </p:txBody>
      </p:sp>
    </p:spTree>
    <p:extLst>
      <p:ext uri="{BB962C8B-B14F-4D97-AF65-F5344CB8AC3E}">
        <p14:creationId xmlns:p14="http://schemas.microsoft.com/office/powerpoint/2010/main" val="2242306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850" t="8244" r="15349" b="-480"/>
          <a:stretch/>
        </p:blipFill>
        <p:spPr>
          <a:xfrm>
            <a:off x="1101968" y="82062"/>
            <a:ext cx="9676755" cy="6775938"/>
          </a:xfrm>
          <a:prstGeom prst="rect">
            <a:avLst/>
          </a:prstGeom>
        </p:spPr>
      </p:pic>
    </p:spTree>
    <p:extLst>
      <p:ext uri="{BB962C8B-B14F-4D97-AF65-F5344CB8AC3E}">
        <p14:creationId xmlns:p14="http://schemas.microsoft.com/office/powerpoint/2010/main" val="139433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latin typeface="+mj-lt"/>
              </a:rPr>
              <a:t>MSN Stats and Results</a:t>
            </a:r>
          </a:p>
        </p:txBody>
      </p:sp>
      <p:sp>
        <p:nvSpPr>
          <p:cNvPr id="3" name="Content Placeholder 2"/>
          <p:cNvSpPr>
            <a:spLocks noGrp="1"/>
          </p:cNvSpPr>
          <p:nvPr>
            <p:ph idx="1"/>
          </p:nvPr>
        </p:nvSpPr>
        <p:spPr/>
        <p:txBody>
          <a:bodyPr/>
          <a:lstStyle/>
          <a:p>
            <a:r>
              <a:rPr lang="en-US" dirty="0">
                <a:latin typeface="+mn-lt"/>
              </a:rPr>
              <a:t>10s of millions of users</a:t>
            </a:r>
          </a:p>
          <a:p>
            <a:r>
              <a:rPr lang="en-US" dirty="0">
                <a:latin typeface="+mn-lt"/>
              </a:rPr>
              <a:t>1000s of requests per second</a:t>
            </a:r>
          </a:p>
          <a:p>
            <a:r>
              <a:rPr lang="en-US" dirty="0"/>
              <a:t>5% overhead on front end machines</a:t>
            </a:r>
            <a:endParaRPr lang="en-US" dirty="0">
              <a:latin typeface="+mn-lt"/>
            </a:endParaRPr>
          </a:p>
          <a:p>
            <a:r>
              <a:rPr lang="en-US" dirty="0">
                <a:latin typeface="+mn-lt"/>
              </a:rPr>
              <a:t>10s of servers for joining and training</a:t>
            </a:r>
          </a:p>
          <a:p>
            <a:r>
              <a:rPr lang="en-US" dirty="0">
                <a:latin typeface="+mn-lt"/>
              </a:rPr>
              <a:t>5 minute model update frequency</a:t>
            </a:r>
          </a:p>
          <a:p>
            <a:endParaRPr lang="en-US" dirty="0">
              <a:latin typeface="+mn-lt"/>
            </a:endParaRPr>
          </a:p>
          <a:p>
            <a:endParaRPr lang="en-US" dirty="0">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923" y="1135693"/>
            <a:ext cx="2858512" cy="14986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923" y="2265958"/>
            <a:ext cx="2858512" cy="14986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922" y="3312190"/>
            <a:ext cx="2858511" cy="1691207"/>
          </a:xfrm>
          <a:prstGeom prst="rect">
            <a:avLst/>
          </a:prstGeom>
        </p:spPr>
      </p:pic>
      <p:sp>
        <p:nvSpPr>
          <p:cNvPr id="7" name="TextBox 6"/>
          <p:cNvSpPr txBox="1"/>
          <p:nvPr/>
        </p:nvSpPr>
        <p:spPr>
          <a:xfrm rot="5400000">
            <a:off x="9513717" y="5173425"/>
            <a:ext cx="624738" cy="1015663"/>
          </a:xfrm>
          <a:prstGeom prst="rect">
            <a:avLst/>
          </a:prstGeom>
          <a:noFill/>
        </p:spPr>
        <p:txBody>
          <a:bodyPr wrap="square" rtlCol="0">
            <a:spAutoFit/>
          </a:bodyPr>
          <a:lstStyle/>
          <a:p>
            <a:r>
              <a:rPr lang="en-US" sz="6000" dirty="0"/>
              <a:t>…</a:t>
            </a:r>
          </a:p>
        </p:txBody>
      </p:sp>
      <p:sp>
        <p:nvSpPr>
          <p:cNvPr id="8" name="TextBox 7"/>
          <p:cNvSpPr txBox="1"/>
          <p:nvPr/>
        </p:nvSpPr>
        <p:spPr>
          <a:xfrm>
            <a:off x="1539681" y="4680231"/>
            <a:ext cx="5627077" cy="954107"/>
          </a:xfrm>
          <a:prstGeom prst="rect">
            <a:avLst/>
          </a:prstGeom>
          <a:noFill/>
        </p:spPr>
        <p:txBody>
          <a:bodyPr wrap="square" rtlCol="0">
            <a:spAutoFit/>
          </a:bodyPr>
          <a:lstStyle/>
          <a:p>
            <a:pPr algn="ctr"/>
            <a:r>
              <a:rPr lang="en-US" sz="3600" dirty="0"/>
              <a:t>&gt; 25% increase in clicks</a:t>
            </a:r>
          </a:p>
          <a:p>
            <a:pPr algn="ctr"/>
            <a:r>
              <a:rPr lang="en-US" sz="2000" dirty="0"/>
              <a:t> (without much tuning)</a:t>
            </a:r>
          </a:p>
        </p:txBody>
      </p:sp>
    </p:spTree>
    <p:extLst>
      <p:ext uri="{BB962C8B-B14F-4D97-AF65-F5344CB8AC3E}">
        <p14:creationId xmlns:p14="http://schemas.microsoft.com/office/powerpoint/2010/main" val="356278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Outline of this talk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449" y="1690688"/>
            <a:ext cx="2142017" cy="14994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49" y="3883453"/>
            <a:ext cx="2142017" cy="1549392"/>
          </a:xfrm>
          <a:prstGeom prst="rect">
            <a:avLst/>
          </a:prstGeom>
        </p:spPr>
      </p:pic>
      <p:sp>
        <p:nvSpPr>
          <p:cNvPr id="6" name="TextBox 5"/>
          <p:cNvSpPr txBox="1"/>
          <p:nvPr/>
        </p:nvSpPr>
        <p:spPr>
          <a:xfrm>
            <a:off x="3173692" y="1925580"/>
            <a:ext cx="7855805" cy="3293209"/>
          </a:xfrm>
          <a:prstGeom prst="rect">
            <a:avLst/>
          </a:prstGeom>
          <a:noFill/>
        </p:spPr>
        <p:txBody>
          <a:bodyPr wrap="none" rtlCol="0">
            <a:spAutoFit/>
          </a:bodyPr>
          <a:lstStyle/>
          <a:p>
            <a:r>
              <a:rPr lang="en-US" sz="3200" dirty="0"/>
              <a:t>How to </a:t>
            </a:r>
            <a:r>
              <a:rPr lang="en-US" sz="3200" b="1" dirty="0"/>
              <a:t>build</a:t>
            </a:r>
            <a:r>
              <a:rPr lang="en-US" sz="3200" dirty="0"/>
              <a:t> interactive learning systems?</a:t>
            </a:r>
          </a:p>
          <a:p>
            <a:endParaRPr lang="en-US" dirty="0"/>
          </a:p>
          <a:p>
            <a:endParaRPr lang="en-US" dirty="0"/>
          </a:p>
          <a:p>
            <a:endParaRPr lang="en-US" dirty="0"/>
          </a:p>
          <a:p>
            <a:endParaRPr lang="en-US" dirty="0"/>
          </a:p>
          <a:p>
            <a:endParaRPr lang="en-US" dirty="0"/>
          </a:p>
          <a:p>
            <a:endParaRPr lang="en-US" dirty="0"/>
          </a:p>
          <a:p>
            <a:endParaRPr lang="en-US" dirty="0"/>
          </a:p>
          <a:p>
            <a:r>
              <a:rPr lang="en-US" sz="3200" dirty="0"/>
              <a:t>How to </a:t>
            </a:r>
            <a:r>
              <a:rPr lang="en-US" sz="3200" b="1" dirty="0"/>
              <a:t>evaluate</a:t>
            </a:r>
            <a:r>
              <a:rPr lang="en-US" sz="3200" dirty="0"/>
              <a:t> interactive learning systems?</a:t>
            </a:r>
          </a:p>
          <a:p>
            <a:endParaRPr lang="en-US" dirty="0"/>
          </a:p>
        </p:txBody>
      </p:sp>
    </p:spTree>
    <p:extLst>
      <p:ext uri="{BB962C8B-B14F-4D97-AF65-F5344CB8AC3E}">
        <p14:creationId xmlns:p14="http://schemas.microsoft.com/office/powerpoint/2010/main" val="2583847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Evaluating Interactive Learning Systems</a:t>
            </a:r>
          </a:p>
        </p:txBody>
      </p:sp>
      <p:sp>
        <p:nvSpPr>
          <p:cNvPr id="3" name="Content Placeholder 2"/>
          <p:cNvSpPr>
            <a:spLocks noGrp="1"/>
          </p:cNvSpPr>
          <p:nvPr>
            <p:ph idx="1"/>
          </p:nvPr>
        </p:nvSpPr>
        <p:spPr/>
        <p:txBody>
          <a:bodyPr/>
          <a:lstStyle/>
          <a:p>
            <a:r>
              <a:rPr lang="en-US" dirty="0"/>
              <a:t>Evaluation is hard for interactive learning tasks!</a:t>
            </a:r>
          </a:p>
          <a:p>
            <a:pPr lvl="1"/>
            <a:r>
              <a:rPr lang="en-US" dirty="0"/>
              <a:t>Different systems choose different actions, need to provide feedback</a:t>
            </a:r>
          </a:p>
          <a:p>
            <a:pPr lvl="1"/>
            <a:r>
              <a:rPr lang="en-US" dirty="0"/>
              <a:t>Training/Test paradigm not so obvious</a:t>
            </a:r>
          </a:p>
          <a:p>
            <a:pPr lvl="1"/>
            <a:r>
              <a:rPr lang="en-US" dirty="0"/>
              <a:t>Known techniques break down beyond Contextual Bandits</a:t>
            </a:r>
          </a:p>
          <a:p>
            <a:endParaRPr lang="en-US" dirty="0"/>
          </a:p>
          <a:p>
            <a:r>
              <a:rPr lang="en-US" dirty="0"/>
              <a:t>Reliable evaluation crucial to make steady progress</a:t>
            </a:r>
          </a:p>
          <a:p>
            <a:r>
              <a:rPr lang="en-US" dirty="0"/>
              <a:t>Even more challenging for General AI systems:</a:t>
            </a:r>
          </a:p>
          <a:p>
            <a:pPr lvl="1"/>
            <a:r>
              <a:rPr lang="en-US" dirty="0"/>
              <a:t>Requires suite of diverse tasks, learning settings, input modes, … </a:t>
            </a:r>
          </a:p>
          <a:p>
            <a:endParaRPr lang="en-US" dirty="0"/>
          </a:p>
        </p:txBody>
      </p:sp>
    </p:spTree>
    <p:extLst>
      <p:ext uri="{BB962C8B-B14F-4D97-AF65-F5344CB8AC3E}">
        <p14:creationId xmlns:p14="http://schemas.microsoft.com/office/powerpoint/2010/main" val="2681453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9453"/>
            <a:ext cx="11653523" cy="2559145"/>
          </a:xfrm>
        </p:spPr>
        <p:txBody>
          <a:bodyPr/>
          <a:lstStyle/>
          <a:p>
            <a:r>
              <a:rPr lang="en-US" dirty="0"/>
              <a:t>Project Malmo for AI experimentation</a:t>
            </a:r>
            <a:endParaRPr lang="en-US" sz="1961" dirty="0"/>
          </a:p>
        </p:txBody>
      </p:sp>
      <p:sp>
        <p:nvSpPr>
          <p:cNvPr id="3" name="Rectangle 2"/>
          <p:cNvSpPr/>
          <p:nvPr/>
        </p:nvSpPr>
        <p:spPr>
          <a:xfrm>
            <a:off x="0" y="3304292"/>
            <a:ext cx="11456565" cy="2369880"/>
          </a:xfrm>
          <a:prstGeom prst="rect">
            <a:avLst/>
          </a:prstGeom>
          <a:solidFill>
            <a:schemeClr val="tx1">
              <a:alpha val="80000"/>
            </a:schemeClr>
          </a:solidFill>
        </p:spPr>
        <p:txBody>
          <a:bodyPr wrap="square" lIns="180000" tIns="45720" bIns="45720">
            <a:spAutoFit/>
          </a:bodyPr>
          <a:lstStyle/>
          <a:p>
            <a:pPr>
              <a:spcBef>
                <a:spcPts val="600"/>
              </a:spcBef>
            </a:pPr>
            <a:r>
              <a:rPr lang="en-US" sz="19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Research Team:</a:t>
            </a:r>
            <a:r>
              <a:rPr lang="en-US" sz="19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Alekh Agarwal, Fernando Diaz, Urun Dogan, Miro Dudik, Katja Hofmann, Pushmeet Kohli, Nate Kushman, Lihong Li, Ewa Luger, Bhaskar Mitra, Robert Schapire, Evelyne Viegas</a:t>
            </a:r>
          </a:p>
          <a:p>
            <a:pPr>
              <a:spcBef>
                <a:spcPts val="600"/>
              </a:spcBef>
            </a:pPr>
            <a:r>
              <a:rPr lang="en-US" sz="19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Core Platform Development: </a:t>
            </a:r>
            <a:r>
              <a:rPr lang="en-US" sz="1900" dirty="0">
                <a:solidFill>
                  <a:schemeClr val="bg1"/>
                </a:solidFill>
                <a:latin typeface="Calibri" panose="020F0502020204030204" pitchFamily="34" charset="0"/>
                <a:ea typeface="Calibri" panose="020F0502020204030204" pitchFamily="34" charset="0"/>
                <a:cs typeface="Times New Roman" panose="02020603050405020304" pitchFamily="18" charset="0"/>
              </a:rPr>
              <a:t>David Bignell, Tim Hutton</a:t>
            </a:r>
          </a:p>
          <a:p>
            <a:pPr>
              <a:spcBef>
                <a:spcPts val="600"/>
              </a:spcBef>
            </a:pPr>
            <a:r>
              <a:rPr lang="en-US" sz="19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Interns &amp; Visitors:</a:t>
            </a:r>
            <a:r>
              <a:rPr lang="en-US" sz="19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Felix Leibfried, Marlos Machado, Nisarg Mehta, Himanshu Sahni</a:t>
            </a:r>
            <a:endParaRPr lang="en-US" sz="1900" dirty="0">
              <a:solidFill>
                <a:srgbClr val="00AEEF"/>
              </a:solidFill>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r>
              <a:rPr lang="en-US" sz="19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Alumni:</a:t>
            </a:r>
            <a:r>
              <a:rPr lang="en-US" sz="19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Dave Abel, Fraser Allison, Dilip Arumugam, Nicole Beckage, Diana Borsa, Roberto Calandra, Valli Chockalingam, Philip Geiger, Jose Hernandez-Orallo, Matthew Johnson, Lydia Liu, Cristina Matache, Mathew Monfort, Nantas Nardelli</a:t>
            </a:r>
          </a:p>
        </p:txBody>
      </p:sp>
    </p:spTree>
    <p:extLst>
      <p:ext uri="{BB962C8B-B14F-4D97-AF65-F5344CB8AC3E}">
        <p14:creationId xmlns:p14="http://schemas.microsoft.com/office/powerpoint/2010/main" val="112557932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835"/>
            <a:ext cx="10515600" cy="1325563"/>
          </a:xfrm>
        </p:spPr>
        <p:txBody>
          <a:bodyPr/>
          <a:lstStyle/>
          <a:p>
            <a:r>
              <a:rPr lang="en-GB" dirty="0"/>
              <a:t>Minecraft 101</a:t>
            </a:r>
          </a:p>
        </p:txBody>
      </p:sp>
      <p:sp>
        <p:nvSpPr>
          <p:cNvPr id="3" name="Text Placeholder 2"/>
          <p:cNvSpPr>
            <a:spLocks noGrp="1"/>
          </p:cNvSpPr>
          <p:nvPr>
            <p:ph type="body" sz="quarter" idx="10"/>
          </p:nvPr>
        </p:nvSpPr>
        <p:spPr>
          <a:xfrm>
            <a:off x="269240" y="998290"/>
            <a:ext cx="4979564" cy="5712797"/>
          </a:xfrm>
        </p:spPr>
        <p:txBody>
          <a:bodyPr>
            <a:normAutofit/>
          </a:bodyPr>
          <a:lstStyle/>
          <a:p>
            <a:r>
              <a:rPr lang="en-GB" sz="2941" dirty="0"/>
              <a:t>You (the player / agent) </a:t>
            </a:r>
          </a:p>
          <a:p>
            <a:r>
              <a:rPr lang="en-GB" sz="2941" dirty="0">
                <a:solidFill>
                  <a:schemeClr val="tx1"/>
                </a:solidFill>
              </a:rPr>
              <a:t>… choose from an infinite variety of complex worlds</a:t>
            </a:r>
          </a:p>
          <a:p>
            <a:r>
              <a:rPr lang="en-GB" sz="2941" dirty="0">
                <a:solidFill>
                  <a:schemeClr val="tx1"/>
                </a:solidFill>
              </a:rPr>
              <a:t>… experience the world from a 1</a:t>
            </a:r>
            <a:r>
              <a:rPr lang="en-GB" sz="2941" baseline="30000" dirty="0">
                <a:solidFill>
                  <a:schemeClr val="tx1"/>
                </a:solidFill>
              </a:rPr>
              <a:t>st</a:t>
            </a:r>
            <a:r>
              <a:rPr lang="en-GB" sz="2941" dirty="0">
                <a:solidFill>
                  <a:schemeClr val="tx1"/>
                </a:solidFill>
              </a:rPr>
              <a:t> person perspective</a:t>
            </a:r>
          </a:p>
          <a:p>
            <a:r>
              <a:rPr lang="en-GB" sz="2941" dirty="0">
                <a:solidFill>
                  <a:schemeClr val="tx1"/>
                </a:solidFill>
              </a:rPr>
              <a:t>… can interact with </a:t>
            </a:r>
            <a:r>
              <a:rPr lang="en-GB" sz="2941" u="sng" dirty="0">
                <a:solidFill>
                  <a:schemeClr val="tx1"/>
                </a:solidFill>
              </a:rPr>
              <a:t>everything</a:t>
            </a:r>
            <a:r>
              <a:rPr lang="en-GB" sz="2941" dirty="0">
                <a:solidFill>
                  <a:schemeClr val="tx1"/>
                </a:solidFill>
              </a:rPr>
              <a:t> you see</a:t>
            </a:r>
          </a:p>
          <a:p>
            <a:r>
              <a:rPr lang="en-GB" sz="2941" dirty="0">
                <a:solidFill>
                  <a:schemeClr val="tx1"/>
                </a:solidFill>
              </a:rPr>
              <a:t>… play in creative or survival mode</a:t>
            </a:r>
            <a:endParaRPr lang="en-GB" sz="2941" dirty="0"/>
          </a:p>
          <a:p>
            <a:r>
              <a:rPr lang="en-GB" sz="2941" dirty="0">
                <a:solidFill>
                  <a:schemeClr val="tx1"/>
                </a:solidFill>
              </a:rPr>
              <a:t>... play by yourself or with others (communicate, collaborate)</a:t>
            </a:r>
          </a:p>
        </p:txBody>
      </p:sp>
      <p:pic>
        <p:nvPicPr>
          <p:cNvPr id="4" name="HumanCaptureWithOverlayOutsi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3703" y="1285728"/>
            <a:ext cx="6723186" cy="5042390"/>
          </a:xfrm>
          <a:prstGeom prst="rect">
            <a:avLst/>
          </a:prstGeom>
        </p:spPr>
      </p:pic>
    </p:spTree>
    <p:extLst>
      <p:ext uri="{BB962C8B-B14F-4D97-AF65-F5344CB8AC3E}">
        <p14:creationId xmlns:p14="http://schemas.microsoft.com/office/powerpoint/2010/main" val="351461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55" y="88288"/>
            <a:ext cx="10515600" cy="1325563"/>
          </a:xfrm>
        </p:spPr>
        <p:txBody>
          <a:bodyPr/>
          <a:lstStyle/>
          <a:p>
            <a:r>
              <a:rPr lang="en-US" dirty="0"/>
              <a:t>Minecraft for AI experimentation</a:t>
            </a:r>
            <a:endParaRPr lang="en-GB" dirty="0"/>
          </a:p>
        </p:txBody>
      </p:sp>
      <p:sp>
        <p:nvSpPr>
          <p:cNvPr id="3" name="Text Placeholder 2"/>
          <p:cNvSpPr>
            <a:spLocks noGrp="1"/>
          </p:cNvSpPr>
          <p:nvPr>
            <p:ph type="body" sz="quarter" idx="10"/>
          </p:nvPr>
        </p:nvSpPr>
        <p:spPr>
          <a:xfrm>
            <a:off x="6449748" y="1031846"/>
            <a:ext cx="5473014" cy="5784845"/>
          </a:xfrm>
        </p:spPr>
        <p:txBody>
          <a:bodyPr/>
          <a:lstStyle/>
          <a:p>
            <a:pPr>
              <a:lnSpc>
                <a:spcPct val="100000"/>
              </a:lnSpc>
              <a:spcBef>
                <a:spcPts val="588"/>
              </a:spcBef>
            </a:pPr>
            <a:r>
              <a:rPr lang="en-GB" sz="2549" dirty="0">
                <a:solidFill>
                  <a:schemeClr val="tx1"/>
                </a:solidFill>
                <a:cs typeface="Segoe UI"/>
              </a:rPr>
              <a:t>An open-ended </a:t>
            </a:r>
            <a:r>
              <a:rPr lang="en-GB" sz="2549" dirty="0">
                <a:solidFill>
                  <a:schemeClr val="tx1"/>
                </a:solidFill>
              </a:rPr>
              <a:t>game where players explore, create, socialize – provides </a:t>
            </a:r>
            <a:r>
              <a:rPr lang="en-GB" sz="2549" dirty="0">
                <a:solidFill>
                  <a:schemeClr val="tx2"/>
                </a:solidFill>
              </a:rPr>
              <a:t>infinitely varied tasks for AI agents</a:t>
            </a:r>
          </a:p>
          <a:p>
            <a:pPr>
              <a:lnSpc>
                <a:spcPct val="100000"/>
              </a:lnSpc>
              <a:spcBef>
                <a:spcPts val="588"/>
              </a:spcBef>
            </a:pPr>
            <a:r>
              <a:rPr lang="en-US" sz="2549" dirty="0">
                <a:solidFill>
                  <a:schemeClr val="tx1"/>
                </a:solidFill>
              </a:rPr>
              <a:t>Procedurally generated 3D worlds that (human and AI) players experience from a first-person perspective – </a:t>
            </a:r>
            <a:r>
              <a:rPr lang="en-US" sz="2549" dirty="0">
                <a:solidFill>
                  <a:schemeClr val="tx2"/>
                </a:solidFill>
              </a:rPr>
              <a:t>easily generate large amounts of data that reflect complex, coherent physics</a:t>
            </a:r>
            <a:endParaRPr lang="en-GB" sz="2549" dirty="0">
              <a:solidFill>
                <a:schemeClr val="tx2"/>
              </a:solidFill>
            </a:endParaRPr>
          </a:p>
          <a:p>
            <a:pPr>
              <a:lnSpc>
                <a:spcPct val="100000"/>
              </a:lnSpc>
              <a:spcBef>
                <a:spcPts val="1176"/>
              </a:spcBef>
            </a:pPr>
            <a:r>
              <a:rPr lang="en-GB" sz="2745" dirty="0">
                <a:solidFill>
                  <a:schemeClr val="tx2"/>
                </a:solidFill>
              </a:rPr>
              <a:t>Needed: easily connect AI agents &amp; tasks to run experiments, benchmark algorithms, reproduce results …</a:t>
            </a:r>
            <a:endParaRPr lang="en-GB" sz="2745" dirty="0">
              <a:solidFill>
                <a:schemeClr val="tx1"/>
              </a:solidFill>
              <a:cs typeface="Segoe U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199" t="9625" r="30985"/>
          <a:stretch/>
        </p:blipFill>
        <p:spPr>
          <a:xfrm>
            <a:off x="422841" y="4783295"/>
            <a:ext cx="2418657" cy="188716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555" r="502"/>
          <a:stretch/>
        </p:blipFill>
        <p:spPr>
          <a:xfrm>
            <a:off x="2954256" y="4773639"/>
            <a:ext cx="3264340" cy="189682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9600" r="2133"/>
          <a:stretch/>
        </p:blipFill>
        <p:spPr>
          <a:xfrm>
            <a:off x="422841" y="1204853"/>
            <a:ext cx="5795756" cy="3456379"/>
          </a:xfrm>
          <a:prstGeom prst="rect">
            <a:avLst/>
          </a:prstGeom>
        </p:spPr>
      </p:pic>
    </p:spTree>
    <p:extLst>
      <p:ext uri="{BB962C8B-B14F-4D97-AF65-F5344CB8AC3E}">
        <p14:creationId xmlns:p14="http://schemas.microsoft.com/office/powerpoint/2010/main" val="369194589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1" y="29064"/>
            <a:ext cx="10515600" cy="1325563"/>
          </a:xfrm>
        </p:spPr>
        <p:txBody>
          <a:bodyPr/>
          <a:lstStyle/>
          <a:p>
            <a:r>
              <a:rPr lang="en-GB" dirty="0">
                <a:solidFill>
                  <a:schemeClr val="tx2"/>
                </a:solidFill>
              </a:rPr>
              <a:t>Use Cases </a:t>
            </a:r>
            <a:r>
              <a:rPr lang="en-GB" dirty="0"/>
              <a:t>and Design Principles </a:t>
            </a:r>
            <a:r>
              <a:rPr lang="en-GB" sz="3137" dirty="0"/>
              <a:t>(what and how)</a:t>
            </a:r>
          </a:p>
        </p:txBody>
      </p:sp>
      <p:sp>
        <p:nvSpPr>
          <p:cNvPr id="3" name="Text Placeholder 2"/>
          <p:cNvSpPr>
            <a:spLocks noGrp="1"/>
          </p:cNvSpPr>
          <p:nvPr>
            <p:ph type="body" sz="quarter" idx="10"/>
          </p:nvPr>
        </p:nvSpPr>
        <p:spPr>
          <a:xfrm>
            <a:off x="268928" y="1354627"/>
            <a:ext cx="7940437" cy="4978484"/>
          </a:xfrm>
        </p:spPr>
        <p:txBody>
          <a:bodyPr/>
          <a:lstStyle/>
          <a:p>
            <a:pPr>
              <a:lnSpc>
                <a:spcPct val="100000"/>
              </a:lnSpc>
              <a:spcBef>
                <a:spcPts val="588"/>
              </a:spcBef>
              <a:spcAft>
                <a:spcPts val="1176"/>
              </a:spcAft>
            </a:pPr>
            <a:r>
              <a:rPr lang="en-GB" sz="3529" dirty="0"/>
              <a:t>Connect AI agents </a:t>
            </a:r>
            <a:r>
              <a:rPr lang="en-GB" sz="3529" dirty="0">
                <a:solidFill>
                  <a:schemeClr val="tx2"/>
                </a:solidFill>
              </a:rPr>
              <a:t>into the game</a:t>
            </a:r>
            <a:r>
              <a:rPr lang="en-GB" sz="3529" dirty="0">
                <a:solidFill>
                  <a:schemeClr val="tx1"/>
                </a:solidFill>
              </a:rPr>
              <a:t> through an intuitive yet powerful API</a:t>
            </a:r>
            <a:endParaRPr lang="en-GB" sz="3529" dirty="0"/>
          </a:p>
          <a:p>
            <a:pPr>
              <a:lnSpc>
                <a:spcPct val="100000"/>
              </a:lnSpc>
              <a:spcBef>
                <a:spcPts val="588"/>
              </a:spcBef>
              <a:spcAft>
                <a:spcPts val="1176"/>
              </a:spcAft>
            </a:pPr>
            <a:r>
              <a:rPr lang="en-GB" sz="3529" dirty="0"/>
              <a:t>Provide researchers with tools for task creation</a:t>
            </a:r>
            <a:r>
              <a:rPr lang="en-GB" sz="3529" dirty="0">
                <a:solidFill>
                  <a:schemeClr val="tx1"/>
                </a:solidFill>
              </a:rPr>
              <a:t> – building on existing Minecraft capabilities </a:t>
            </a:r>
          </a:p>
          <a:p>
            <a:pPr>
              <a:lnSpc>
                <a:spcPct val="100000"/>
              </a:lnSpc>
              <a:spcBef>
                <a:spcPts val="588"/>
              </a:spcBef>
              <a:spcAft>
                <a:spcPts val="1176"/>
              </a:spcAft>
            </a:pPr>
            <a:r>
              <a:rPr lang="en-GB" sz="3529" dirty="0">
                <a:solidFill>
                  <a:schemeClr val="tx2"/>
                </a:solidFill>
              </a:rPr>
              <a:t>Build for extensions and novel uses </a:t>
            </a:r>
            <a:r>
              <a:rPr lang="en-GB" sz="3529" dirty="0">
                <a:solidFill>
                  <a:schemeClr val="tx1"/>
                </a:solidFill>
              </a:rPr>
              <a:t>– open source; “plug-and-play” design of observation, command, reward handlers</a:t>
            </a:r>
          </a:p>
        </p:txBody>
      </p:sp>
      <p:sp>
        <p:nvSpPr>
          <p:cNvPr id="6" name="Rectangle 5"/>
          <p:cNvSpPr/>
          <p:nvPr/>
        </p:nvSpPr>
        <p:spPr>
          <a:xfrm>
            <a:off x="8551422" y="1354627"/>
            <a:ext cx="3373346" cy="4978484"/>
          </a:xfrm>
          <a:prstGeom prst="rect">
            <a:avLst/>
          </a:prstGeom>
        </p:spPr>
        <p:txBody>
          <a:bodyPr wrap="square">
            <a:spAutoFit/>
          </a:bodyPr>
          <a:lstStyle/>
          <a:p>
            <a:pPr>
              <a:spcBef>
                <a:spcPts val="588"/>
              </a:spcBef>
              <a:spcAft>
                <a:spcPts val="588"/>
              </a:spcAft>
              <a:buSzPct val="90000"/>
            </a:pPr>
            <a:r>
              <a:rPr lang="en-GB" sz="3529" dirty="0">
                <a:latin typeface="Segoe UI Light"/>
              </a:rPr>
              <a:t>Low entry barrier: provide cross-language (currently: Java, .NET, C/C++, Python, </a:t>
            </a:r>
            <a:r>
              <a:rPr lang="en-GB" sz="3529" dirty="0" err="1">
                <a:latin typeface="Segoe UI Light"/>
              </a:rPr>
              <a:t>Lua</a:t>
            </a:r>
            <a:r>
              <a:rPr lang="en-GB" sz="3529" dirty="0">
                <a:latin typeface="Segoe UI Light"/>
              </a:rPr>
              <a:t>) &amp; cross-platform (Windows, Linux, </a:t>
            </a:r>
            <a:r>
              <a:rPr lang="en-GB" sz="3529" dirty="0" err="1">
                <a:latin typeface="Segoe UI Light"/>
              </a:rPr>
              <a:t>MacOS</a:t>
            </a:r>
            <a:r>
              <a:rPr lang="en-GB" sz="3529" dirty="0">
                <a:latin typeface="Segoe UI Light"/>
              </a:rPr>
              <a:t>) API</a:t>
            </a:r>
          </a:p>
        </p:txBody>
      </p:sp>
    </p:spTree>
    <p:extLst>
      <p:ext uri="{BB962C8B-B14F-4D97-AF65-F5344CB8AC3E}">
        <p14:creationId xmlns:p14="http://schemas.microsoft.com/office/powerpoint/2010/main" val="208007927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55" y="51521"/>
            <a:ext cx="10515600" cy="1325563"/>
          </a:xfrm>
        </p:spPr>
        <p:txBody>
          <a:bodyPr/>
          <a:lstStyle/>
          <a:p>
            <a:r>
              <a:rPr lang="en-GB" sz="4705" dirty="0"/>
              <a:t>Malmo = </a:t>
            </a:r>
            <a:r>
              <a:rPr lang="en-US" sz="4705" dirty="0"/>
              <a:t>Minecraft Mod + API + tools</a:t>
            </a:r>
            <a:endParaRPr lang="en-GB" sz="4705" dirty="0"/>
          </a:p>
        </p:txBody>
      </p:sp>
      <p:sp>
        <p:nvSpPr>
          <p:cNvPr id="4" name="Rectangle 3"/>
          <p:cNvSpPr/>
          <p:nvPr/>
        </p:nvSpPr>
        <p:spPr bwMode="auto">
          <a:xfrm>
            <a:off x="268928" y="1191085"/>
            <a:ext cx="4968316" cy="517725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745" dirty="0">
                <a:gradFill>
                  <a:gsLst>
                    <a:gs pos="2917">
                      <a:schemeClr val="tx1">
                        <a:lumMod val="50000"/>
                      </a:schemeClr>
                    </a:gs>
                    <a:gs pos="100000">
                      <a:schemeClr val="tx1">
                        <a:lumMod val="50000"/>
                      </a:schemeClr>
                    </a:gs>
                  </a:gsLst>
                  <a:lin ang="5400000" scaled="0"/>
                </a:gradFill>
                <a:latin typeface="+mj-lt"/>
                <a:ea typeface="Segoe UI" pitchFamily="34" charset="0"/>
                <a:cs typeface="Segoe UI" pitchFamily="34" charset="0"/>
              </a:rPr>
              <a:t>Minecraft (Client + Server)</a:t>
            </a:r>
            <a:endParaRPr lang="en-US" sz="1765" dirty="0">
              <a:gradFill>
                <a:gsLst>
                  <a:gs pos="2917">
                    <a:schemeClr val="tx1">
                      <a:lumMod val="50000"/>
                    </a:schemeClr>
                  </a:gs>
                  <a:gs pos="100000">
                    <a:schemeClr val="tx1">
                      <a:lumMod val="50000"/>
                    </a:schemeClr>
                  </a:gs>
                </a:gsLst>
                <a:lin ang="5400000" scaled="0"/>
              </a:gradFill>
              <a:latin typeface="+mj-lt"/>
              <a:ea typeface="Segoe UI" pitchFamily="34" charset="0"/>
              <a:cs typeface="Segoe UI" pitchFamily="34" charset="0"/>
            </a:endParaRPr>
          </a:p>
        </p:txBody>
      </p:sp>
      <p:sp>
        <p:nvSpPr>
          <p:cNvPr id="5" name="Right Arrow 4"/>
          <p:cNvSpPr/>
          <p:nvPr/>
        </p:nvSpPr>
        <p:spPr bwMode="auto">
          <a:xfrm>
            <a:off x="4424371" y="2080673"/>
            <a:ext cx="2104841" cy="1320685"/>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Observations</a:t>
            </a:r>
            <a:endParaRPr lang="en-GB" sz="2745"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6" name="Right Arrow 5"/>
          <p:cNvSpPr/>
          <p:nvPr/>
        </p:nvSpPr>
        <p:spPr bwMode="auto">
          <a:xfrm>
            <a:off x="4428102" y="3482973"/>
            <a:ext cx="2104841" cy="1320685"/>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Rewards</a:t>
            </a:r>
            <a:endParaRPr lang="en-GB"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7" name="Right Arrow 6"/>
          <p:cNvSpPr/>
          <p:nvPr/>
        </p:nvSpPr>
        <p:spPr bwMode="auto">
          <a:xfrm flipH="1">
            <a:off x="4422121" y="4765946"/>
            <a:ext cx="2104841" cy="1320685"/>
          </a:xfrm>
          <a:prstGeom prst="right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Commands</a:t>
            </a:r>
            <a:endParaRPr lang="en-GB"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8" name="Rectangle 7"/>
          <p:cNvSpPr/>
          <p:nvPr/>
        </p:nvSpPr>
        <p:spPr bwMode="auto">
          <a:xfrm>
            <a:off x="1171189" y="2080673"/>
            <a:ext cx="3256740" cy="378253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745" dirty="0">
                <a:gradFill>
                  <a:gsLst>
                    <a:gs pos="2917">
                      <a:schemeClr val="tx1">
                        <a:lumMod val="50000"/>
                      </a:schemeClr>
                    </a:gs>
                    <a:gs pos="100000">
                      <a:schemeClr val="tx1">
                        <a:lumMod val="50000"/>
                      </a:schemeClr>
                    </a:gs>
                  </a:gsLst>
                  <a:lin ang="5400000" scaled="0"/>
                </a:gradFill>
                <a:latin typeface="+mj-lt"/>
                <a:ea typeface="Segoe UI" pitchFamily="34" charset="0"/>
                <a:cs typeface="Segoe UI" pitchFamily="34" charset="0"/>
              </a:rPr>
              <a:t>Mod</a:t>
            </a:r>
          </a:p>
          <a:p>
            <a:pPr defTabSz="914102" fontAlgn="base">
              <a:spcBef>
                <a:spcPts val="1176"/>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The mod runs within the Minecraft process, exposing state as observations and rewards and listening for commands.</a:t>
            </a:r>
          </a:p>
          <a:p>
            <a:pPr defTabSz="914102" fontAlgn="base">
              <a:lnSpc>
                <a:spcPct val="90000"/>
              </a:lnSpc>
              <a:spcBef>
                <a:spcPct val="0"/>
              </a:spcBef>
              <a:spcAft>
                <a:spcPct val="0"/>
              </a:spcAft>
            </a:pPr>
            <a:endParaRPr lang="en-US" sz="1765"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endParaRPr>
          </a:p>
        </p:txBody>
      </p:sp>
      <p:sp>
        <p:nvSpPr>
          <p:cNvPr id="9" name="Rectangle 8"/>
          <p:cNvSpPr/>
          <p:nvPr/>
        </p:nvSpPr>
        <p:spPr bwMode="auto">
          <a:xfrm>
            <a:off x="6523200" y="1191086"/>
            <a:ext cx="4685527" cy="51772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pPr>
            <a:r>
              <a:rPr lang="en-US" sz="2745" dirty="0">
                <a:gradFill>
                  <a:gsLst>
                    <a:gs pos="2917">
                      <a:schemeClr val="tx1">
                        <a:lumMod val="50000"/>
                      </a:schemeClr>
                    </a:gs>
                    <a:gs pos="100000">
                      <a:schemeClr val="tx1">
                        <a:lumMod val="50000"/>
                      </a:schemeClr>
                    </a:gs>
                  </a:gsLst>
                  <a:lin ang="5400000" scaled="0"/>
                </a:gradFill>
                <a:latin typeface="+mj-lt"/>
                <a:ea typeface="Segoe UI" pitchFamily="34" charset="0"/>
                <a:cs typeface="Segoe UI" pitchFamily="34" charset="0"/>
              </a:rPr>
              <a:t>API</a:t>
            </a:r>
          </a:p>
          <a:p>
            <a:pPr defTabSz="914102" fontAlgn="base">
              <a:spcBef>
                <a:spcPts val="1176"/>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The Malmo platform wraps the interaction with the mod, providing a clean interface (API) for developing AI agents. Typical interaction loop: receive observations and rewards, then send commands in real-time to react to changes in the simulation environment.</a:t>
            </a:r>
          </a:p>
        </p:txBody>
      </p:sp>
      <p:sp>
        <p:nvSpPr>
          <p:cNvPr id="10" name="Rectangle 9"/>
          <p:cNvSpPr/>
          <p:nvPr/>
        </p:nvSpPr>
        <p:spPr bwMode="auto">
          <a:xfrm>
            <a:off x="7525251" y="4376456"/>
            <a:ext cx="4399517" cy="224106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6462" tIns="247046" rIns="0" bIns="45720" numCol="1" rtlCol="0" anchor="t" anchorCtr="0" compatLnSpc="1">
            <a:prstTxWarp prst="textNoShape">
              <a:avLst/>
            </a:prstTxWarp>
          </a:bodyPr>
          <a:lstStyle/>
          <a:p>
            <a:pPr defTabSz="914102" fontAlgn="base">
              <a:lnSpc>
                <a:spcPct val="90000"/>
              </a:lnSpc>
              <a:spcBef>
                <a:spcPct val="0"/>
              </a:spcBef>
              <a:spcAft>
                <a:spcPct val="0"/>
              </a:spcAft>
            </a:pPr>
            <a:r>
              <a:rPr lang="en-US" sz="2745" dirty="0">
                <a:gradFill>
                  <a:gsLst>
                    <a:gs pos="2917">
                      <a:schemeClr val="tx1">
                        <a:lumMod val="50000"/>
                      </a:schemeClr>
                    </a:gs>
                    <a:gs pos="100000">
                      <a:schemeClr val="tx1">
                        <a:lumMod val="50000"/>
                      </a:schemeClr>
                    </a:gs>
                  </a:gsLst>
                  <a:lin ang="5400000" scaled="0"/>
                </a:gradFill>
                <a:latin typeface="+mj-lt"/>
                <a:ea typeface="Segoe UI" pitchFamily="34" charset="0"/>
                <a:cs typeface="Segoe UI" pitchFamily="34" charset="0"/>
              </a:rPr>
              <a:t>User Code</a:t>
            </a:r>
          </a:p>
          <a:p>
            <a:pPr defTabSz="914102" fontAlgn="base">
              <a:spcBef>
                <a:spcPts val="1176"/>
              </a:spcBef>
              <a:spcAft>
                <a:spcPct val="0"/>
              </a:spcAft>
            </a:pP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Defines: </a:t>
            </a:r>
            <a:r>
              <a:rPr lang="en-US" sz="1961" u="sng"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task</a:t>
            </a: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 </a:t>
            </a:r>
            <a:r>
              <a:rPr lang="en-US" sz="1961" u="sng"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agent</a:t>
            </a:r>
            <a:r>
              <a:rPr lang="en-US" sz="1961" dirty="0">
                <a:gradFill>
                  <a:gsLst>
                    <a:gs pos="2917">
                      <a:schemeClr val="tx1">
                        <a:lumMod val="50000"/>
                      </a:schemeClr>
                    </a:gs>
                    <a:gs pos="100000">
                      <a:schemeClr val="tx1">
                        <a:lumMod val="50000"/>
                      </a:schemeClr>
                    </a:gs>
                  </a:gsLst>
                  <a:lin ang="5400000" scaled="0"/>
                </a:gradFill>
                <a:ea typeface="Segoe UI" pitchFamily="34" charset="0"/>
                <a:cs typeface="Segoe UI" pitchFamily="34" charset="0"/>
              </a:rPr>
              <a:t>, experiment design, external resources, …</a:t>
            </a:r>
          </a:p>
          <a:p>
            <a:pPr defTabSz="914102" fontAlgn="base">
              <a:spcBef>
                <a:spcPts val="1176"/>
              </a:spcBef>
              <a:spcAft>
                <a:spcPct val="0"/>
              </a:spcAft>
            </a:pPr>
            <a:r>
              <a:rPr lang="en-US" sz="1961" dirty="0">
                <a:gradFill>
                  <a:gsLst>
                    <a:gs pos="2917">
                      <a:schemeClr val="tx1">
                        <a:lumMod val="50000"/>
                      </a:schemeClr>
                    </a:gs>
                    <a:gs pos="100000">
                      <a:schemeClr val="tx1">
                        <a:lumMod val="50000"/>
                      </a:schemeClr>
                    </a:gs>
                  </a:gsLst>
                  <a:lin ang="5400000" scaled="0"/>
                </a:gradFill>
                <a:cs typeface="Segoe UI" pitchFamily="34" charset="0"/>
              </a:rPr>
              <a:t>(Malmo currently includes a small set of example tasks &amp; agents)</a:t>
            </a:r>
            <a:endParaRPr lang="en-GB" sz="1961" dirty="0">
              <a:solidFill>
                <a:schemeClr val="tx1"/>
              </a:solidFill>
            </a:endParaRPr>
          </a:p>
        </p:txBody>
      </p:sp>
    </p:spTree>
    <p:extLst>
      <p:ext uri="{BB962C8B-B14F-4D97-AF65-F5344CB8AC3E}">
        <p14:creationId xmlns:p14="http://schemas.microsoft.com/office/powerpoint/2010/main" val="6064296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Interactive Learning</a:t>
            </a:r>
          </a:p>
        </p:txBody>
      </p:sp>
      <p:sp>
        <p:nvSpPr>
          <p:cNvPr id="3" name="Content Placeholder 2"/>
          <p:cNvSpPr>
            <a:spLocks noGrp="1"/>
          </p:cNvSpPr>
          <p:nvPr>
            <p:ph idx="1"/>
          </p:nvPr>
        </p:nvSpPr>
        <p:spPr/>
        <p:txBody>
          <a:bodyPr/>
          <a:lstStyle/>
          <a:p>
            <a:pPr marL="514350" indent="-514350">
              <a:buFont typeface="+mj-lt"/>
              <a:buAutoNum type="arabicPeriod"/>
            </a:pPr>
            <a:r>
              <a:rPr lang="en-US" dirty="0"/>
              <a:t>Observe the state of the world</a:t>
            </a:r>
          </a:p>
          <a:p>
            <a:pPr marL="514350" indent="-514350">
              <a:buFont typeface="+mj-lt"/>
              <a:buAutoNum type="arabicPeriod"/>
            </a:pPr>
            <a:r>
              <a:rPr lang="en-US" dirty="0"/>
              <a:t>Choose an action </a:t>
            </a:r>
          </a:p>
          <a:p>
            <a:pPr marL="514350" indent="-514350">
              <a:buFont typeface="+mj-lt"/>
              <a:buAutoNum type="arabicPeriod"/>
            </a:pPr>
            <a:r>
              <a:rPr lang="en-US" dirty="0"/>
              <a:t>Obtain feedback on the chosen action</a:t>
            </a:r>
          </a:p>
          <a:p>
            <a:pPr marL="0" indent="0">
              <a:buNone/>
            </a:pPr>
            <a:r>
              <a:rPr lang="en-US" dirty="0"/>
              <a:t>Repeat</a:t>
            </a:r>
          </a:p>
          <a:p>
            <a:pPr marL="0" indent="0">
              <a:buNone/>
            </a:pPr>
            <a:endParaRPr lang="en-US" dirty="0"/>
          </a:p>
          <a:p>
            <a:pPr marL="0" indent="0">
              <a:buNone/>
            </a:pPr>
            <a:r>
              <a:rPr lang="en-US" b="1" dirty="0"/>
              <a:t>Goal:</a:t>
            </a:r>
            <a:r>
              <a:rPr lang="en-US" dirty="0"/>
              <a:t> Optimize feedback (e.g. maximize reward) for chosen actions</a:t>
            </a:r>
          </a:p>
        </p:txBody>
      </p:sp>
    </p:spTree>
    <p:extLst>
      <p:ext uri="{BB962C8B-B14F-4D97-AF65-F5344CB8AC3E}">
        <p14:creationId xmlns:p14="http://schemas.microsoft.com/office/powerpoint/2010/main" val="2550704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0671591"/>
              </p:ext>
            </p:extLst>
          </p:nvPr>
        </p:nvGraphicFramePr>
        <p:xfrm>
          <a:off x="5257800" y="989901"/>
          <a:ext cx="6907813" cy="5788393"/>
        </p:xfrm>
        <a:graphic>
          <a:graphicData uri="http://schemas.openxmlformats.org/drawingml/2006/table">
            <a:tbl>
              <a:tblPr/>
              <a:tblGrid>
                <a:gridCol w="6907813">
                  <a:extLst>
                    <a:ext uri="{9D8B030D-6E8A-4147-A177-3AD203B41FA5}">
                      <a16:colId xmlns:a16="http://schemas.microsoft.com/office/drawing/2014/main" val="4030249349"/>
                    </a:ext>
                  </a:extLst>
                </a:gridCol>
              </a:tblGrid>
              <a:tr h="2632338">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GB" sz="1400" dirty="0">
                          <a:solidFill>
                            <a:srgbClr val="333333"/>
                          </a:solidFill>
                          <a:effectLst/>
                          <a:latin typeface="Consolas" panose="020B0609020204030204" pitchFamily="49" charset="0"/>
                        </a:rPr>
                        <a:t>&lt;?</a:t>
                      </a:r>
                      <a:r>
                        <a:rPr lang="en-GB" sz="1400" dirty="0">
                          <a:solidFill>
                            <a:srgbClr val="63A35C"/>
                          </a:solidFill>
                          <a:effectLst/>
                          <a:latin typeface="Consolas" panose="020B0609020204030204" pitchFamily="49" charset="0"/>
                        </a:rPr>
                        <a:t>xml</a:t>
                      </a:r>
                      <a:r>
                        <a:rPr lang="en-GB" sz="1400" dirty="0">
                          <a:solidFill>
                            <a:srgbClr val="795DA3"/>
                          </a:solidFill>
                          <a:effectLst/>
                          <a:latin typeface="Consolas" panose="020B0609020204030204" pitchFamily="49" charset="0"/>
                        </a:rPr>
                        <a:t> version</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"1.0"</a:t>
                      </a:r>
                      <a:r>
                        <a:rPr lang="en-GB" sz="1400" dirty="0">
                          <a:solidFill>
                            <a:srgbClr val="795DA3"/>
                          </a:solidFill>
                          <a:effectLst/>
                          <a:latin typeface="Consolas" panose="020B0609020204030204" pitchFamily="49" charset="0"/>
                        </a:rPr>
                        <a:t> encoding</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"UTF-8"</a:t>
                      </a:r>
                      <a:r>
                        <a:rPr lang="en-GB" sz="1400" dirty="0">
                          <a:solidFill>
                            <a:srgbClr val="795DA3"/>
                          </a:solidFill>
                          <a:effectLst/>
                          <a:latin typeface="Consolas" panose="020B0609020204030204" pitchFamily="49" charset="0"/>
                        </a:rPr>
                        <a:t> standalone</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"no"</a:t>
                      </a:r>
                      <a:r>
                        <a:rPr lang="en-GB" sz="1400" dirty="0">
                          <a:solidFill>
                            <a:srgbClr val="333333"/>
                          </a:solidFill>
                          <a:effectLst/>
                          <a:latin typeface="Consolas" panose="020B0609020204030204" pitchFamily="49" charset="0"/>
                        </a:rPr>
                        <a:t> ?&gt;</a:t>
                      </a:r>
                    </a:p>
                    <a:p>
                      <a:pPr fontAlgn="t"/>
                      <a:r>
                        <a:rPr lang="en-GB" sz="1400" dirty="0">
                          <a:solidFill>
                            <a:srgbClr val="333333"/>
                          </a:solidFill>
                          <a:effectLst/>
                          <a:latin typeface="Consolas" panose="020B0609020204030204" pitchFamily="49" charset="0"/>
                        </a:rPr>
                        <a:t>&lt;</a:t>
                      </a:r>
                      <a:r>
                        <a:rPr lang="en-GB" sz="1400" dirty="0">
                          <a:solidFill>
                            <a:srgbClr val="63A35C"/>
                          </a:solidFill>
                          <a:effectLst/>
                          <a:latin typeface="Consolas" panose="020B0609020204030204" pitchFamily="49" charset="0"/>
                        </a:rPr>
                        <a:t>Mission</a:t>
                      </a:r>
                      <a:r>
                        <a:rPr lang="en-GB" sz="1400" dirty="0">
                          <a:solidFill>
                            <a:srgbClr val="333333"/>
                          </a:solidFill>
                          <a:effectLst/>
                          <a:latin typeface="Consolas" panose="020B0609020204030204" pitchFamily="49" charset="0"/>
                        </a:rPr>
                        <a:t> </a:t>
                      </a:r>
                      <a:r>
                        <a:rPr lang="en-GB" sz="1400" dirty="0" err="1">
                          <a:solidFill>
                            <a:srgbClr val="795DA3"/>
                          </a:solidFill>
                          <a:effectLst/>
                          <a:latin typeface="Consolas" panose="020B0609020204030204" pitchFamily="49" charset="0"/>
                        </a:rPr>
                        <a:t>xmlns</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"http://ProjectMalmo.microsoft.com"</a:t>
                      </a:r>
                      <a:r>
                        <a:rPr lang="en-GB" sz="1400" dirty="0">
                          <a:solidFill>
                            <a:srgbClr val="333333"/>
                          </a:solidFill>
                          <a:effectLst/>
                          <a:latin typeface="Consolas" panose="020B0609020204030204" pitchFamily="49" charset="0"/>
                        </a:rPr>
                        <a:t> </a:t>
                      </a:r>
                      <a:r>
                        <a:rPr lang="en-GB" sz="1400" dirty="0" err="1">
                          <a:solidFill>
                            <a:srgbClr val="795DA3"/>
                          </a:solidFill>
                          <a:effectLst/>
                          <a:latin typeface="Consolas" panose="020B0609020204030204" pitchFamily="49" charset="0"/>
                        </a:rPr>
                        <a:t>xmlns:xsi</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"http://www.w3.org/2001/XMLSchema-instance"</a:t>
                      </a:r>
                      <a:r>
                        <a:rPr lang="en-GB" sz="1400" dirty="0">
                          <a:solidFill>
                            <a:srgbClr val="333333"/>
                          </a:solidFill>
                          <a:effectLst/>
                          <a:latin typeface="Consolas" panose="020B0609020204030204" pitchFamily="49" charset="0"/>
                        </a:rPr>
                        <a:t>&gt;</a:t>
                      </a:r>
                    </a:p>
                    <a:p>
                      <a:pPr fontAlgn="t"/>
                      <a:endParaRPr lang="en-GB" sz="1400" dirty="0">
                        <a:solidFill>
                          <a:srgbClr val="333333"/>
                        </a:solidFill>
                        <a:effectLst/>
                        <a:latin typeface="Consolas" panose="020B0609020204030204" pitchFamily="49" charset="0"/>
                      </a:endParaRPr>
                    </a:p>
                    <a:p>
                      <a:pPr fontAlgn="t"/>
                      <a:r>
                        <a:rPr lang="en-GB" sz="1400" dirty="0">
                          <a:solidFill>
                            <a:srgbClr val="333333"/>
                          </a:solidFill>
                          <a:effectLst/>
                          <a:latin typeface="Consolas" panose="020B0609020204030204" pitchFamily="49" charset="0"/>
                        </a:rPr>
                        <a:t>  &lt;</a:t>
                      </a:r>
                      <a:r>
                        <a:rPr lang="en-GB" sz="1400" dirty="0">
                          <a:solidFill>
                            <a:srgbClr val="63A35C"/>
                          </a:solidFill>
                          <a:effectLst/>
                          <a:latin typeface="Consolas" panose="020B0609020204030204" pitchFamily="49" charset="0"/>
                        </a:rPr>
                        <a:t>About</a:t>
                      </a:r>
                      <a:r>
                        <a:rPr lang="en-GB" sz="1400" dirty="0">
                          <a:solidFill>
                            <a:srgbClr val="333333"/>
                          </a:solidFill>
                          <a:effectLst/>
                          <a:latin typeface="Consolas" panose="020B0609020204030204" pitchFamily="49" charset="0"/>
                        </a:rPr>
                        <a:t>&gt;</a:t>
                      </a:r>
                    </a:p>
                    <a:p>
                      <a:pPr fontAlgn="t"/>
                      <a:r>
                        <a:rPr lang="en-GB" sz="1400" dirty="0">
                          <a:solidFill>
                            <a:srgbClr val="333333"/>
                          </a:solidFill>
                          <a:effectLst/>
                          <a:latin typeface="Consolas" panose="020B0609020204030204" pitchFamily="49" charset="0"/>
                        </a:rPr>
                        <a:t>    &lt;</a:t>
                      </a:r>
                      <a:r>
                        <a:rPr lang="en-GB" sz="1400" dirty="0">
                          <a:solidFill>
                            <a:srgbClr val="63A35C"/>
                          </a:solidFill>
                          <a:effectLst/>
                          <a:latin typeface="Consolas" panose="020B0609020204030204" pitchFamily="49" charset="0"/>
                        </a:rPr>
                        <a:t>Summary</a:t>
                      </a:r>
                      <a:r>
                        <a:rPr lang="en-GB" sz="1400" dirty="0">
                          <a:solidFill>
                            <a:srgbClr val="333333"/>
                          </a:solidFill>
                          <a:effectLst/>
                          <a:latin typeface="Consolas" panose="020B0609020204030204" pitchFamily="49" charset="0"/>
                        </a:rPr>
                        <a:t>&gt;Cliff walking mission based on Sutton and </a:t>
                      </a:r>
                      <a:r>
                        <a:rPr lang="en-GB" sz="1400" dirty="0" err="1">
                          <a:solidFill>
                            <a:srgbClr val="333333"/>
                          </a:solidFill>
                          <a:effectLst/>
                          <a:latin typeface="Consolas" panose="020B0609020204030204" pitchFamily="49" charset="0"/>
                        </a:rPr>
                        <a:t>Barto</a:t>
                      </a:r>
                      <a:r>
                        <a:rPr lang="en-GB" sz="1400" dirty="0">
                          <a:solidFill>
                            <a:srgbClr val="333333"/>
                          </a:solidFill>
                          <a:effectLst/>
                          <a:latin typeface="Consolas" panose="020B0609020204030204" pitchFamily="49" charset="0"/>
                        </a:rPr>
                        <a:t>.</a:t>
                      </a:r>
                    </a:p>
                    <a:p>
                      <a:pPr fontAlgn="t"/>
                      <a:r>
                        <a:rPr lang="en-GB" sz="1400" dirty="0">
                          <a:solidFill>
                            <a:srgbClr val="333333"/>
                          </a:solidFill>
                          <a:effectLst/>
                          <a:latin typeface="Consolas" panose="020B0609020204030204" pitchFamily="49" charset="0"/>
                        </a:rPr>
                        <a:t>    &lt;/</a:t>
                      </a:r>
                      <a:r>
                        <a:rPr lang="en-GB" sz="1400" dirty="0">
                          <a:solidFill>
                            <a:srgbClr val="63A35C"/>
                          </a:solidFill>
                          <a:effectLst/>
                          <a:latin typeface="Consolas" panose="020B0609020204030204" pitchFamily="49" charset="0"/>
                        </a:rPr>
                        <a:t>Summary</a:t>
                      </a:r>
                      <a:r>
                        <a:rPr lang="en-GB" sz="1400" dirty="0">
                          <a:solidFill>
                            <a:srgbClr val="333333"/>
                          </a:solidFill>
                          <a:effectLst/>
                          <a:latin typeface="Consolas" panose="020B0609020204030204" pitchFamily="49" charset="0"/>
                        </a:rPr>
                        <a:t>&gt;</a:t>
                      </a:r>
                    </a:p>
                    <a:p>
                      <a:pPr fontAlgn="t"/>
                      <a:r>
                        <a:rPr lang="en-GB" sz="1400" dirty="0">
                          <a:solidFill>
                            <a:srgbClr val="333333"/>
                          </a:solidFill>
                          <a:effectLst/>
                          <a:latin typeface="Consolas" panose="020B0609020204030204" pitchFamily="49" charset="0"/>
                        </a:rPr>
                        <a:t>  &lt;/</a:t>
                      </a:r>
                      <a:r>
                        <a:rPr lang="en-GB" sz="1400" dirty="0">
                          <a:solidFill>
                            <a:srgbClr val="63A35C"/>
                          </a:solidFill>
                          <a:effectLst/>
                          <a:latin typeface="Consolas" panose="020B0609020204030204" pitchFamily="49" charset="0"/>
                        </a:rPr>
                        <a:t>About</a:t>
                      </a:r>
                      <a:r>
                        <a:rPr lang="en-GB" sz="1400" dirty="0">
                          <a:solidFill>
                            <a:srgbClr val="333333"/>
                          </a:solidFill>
                          <a:effectLst/>
                          <a:latin typeface="Consolas" panose="020B0609020204030204" pitchFamily="49" charset="0"/>
                        </a:rPr>
                        <a:t>&gt;</a:t>
                      </a:r>
                    </a:p>
                    <a:p>
                      <a:pPr fontAlgn="t"/>
                      <a:endParaRPr lang="en-GB" sz="1400" dirty="0">
                        <a:solidFill>
                          <a:srgbClr val="333333"/>
                        </a:solidFill>
                        <a:effectLst/>
                        <a:latin typeface="Consolas" panose="020B0609020204030204" pitchFamily="49" charset="0"/>
                      </a:endParaRPr>
                    </a:p>
                  </a:txBody>
                  <a:tcPr marL="105877" marR="105877" marT="105877" marB="105877">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715940626"/>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ServerSection</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08500631"/>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ServerInitialConditions</a:t>
                      </a:r>
                      <a:r>
                        <a:rPr lang="en-GB" sz="1400" dirty="0">
                          <a:solidFill>
                            <a:srgbClr val="333333"/>
                          </a:solidFill>
                          <a:effectLst/>
                          <a:latin typeface="Consolas" panose="020B0609020204030204" pitchFamily="49" charset="0"/>
                        </a:rPr>
                        <a:t>&gt; [...] &lt;/</a:t>
                      </a:r>
                      <a:r>
                        <a:rPr lang="en-GB" sz="1400" dirty="0" err="1">
                          <a:solidFill>
                            <a:srgbClr val="63A35C"/>
                          </a:solidFill>
                          <a:effectLst/>
                          <a:latin typeface="Consolas" panose="020B0609020204030204" pitchFamily="49" charset="0"/>
                        </a:rPr>
                        <a:t>ServerInitialConditions</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16737712"/>
                  </a:ext>
                </a:extLst>
              </a:tr>
              <a:tr h="226032">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ServerHandlers</a:t>
                      </a:r>
                      <a:r>
                        <a:rPr lang="en-GB" sz="1400" dirty="0">
                          <a:solidFill>
                            <a:srgbClr val="333333"/>
                          </a:solidFill>
                          <a:effectLst/>
                          <a:latin typeface="Consolas" panose="020B0609020204030204" pitchFamily="49" charset="0"/>
                        </a:rPr>
                        <a:t>&gt; [...] &lt;/</a:t>
                      </a:r>
                      <a:r>
                        <a:rPr lang="en-GB" sz="1400" dirty="0" err="1">
                          <a:solidFill>
                            <a:srgbClr val="63A35C"/>
                          </a:solidFill>
                          <a:effectLst/>
                          <a:latin typeface="Consolas" panose="020B0609020204030204" pitchFamily="49" charset="0"/>
                        </a:rPr>
                        <a:t>ServerHandlers</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78384669"/>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ServerSection</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85243181"/>
                  </a:ext>
                </a:extLst>
              </a:tr>
              <a:tr h="226032">
                <a:tc>
                  <a:txBody>
                    <a:bodyPr/>
                    <a:lstStyle/>
                    <a:p>
                      <a:pPr fontAlgn="t"/>
                      <a:endParaRPr lang="en-GB" sz="1400" dirty="0">
                        <a:solidFill>
                          <a:srgbClr val="333333"/>
                        </a:solidFill>
                        <a:effectLst/>
                        <a:latin typeface="Consolas" panose="020B0609020204030204" pitchFamily="49" charset="0"/>
                      </a:endParaRP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5864332"/>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AgentSection</a:t>
                      </a:r>
                      <a:r>
                        <a:rPr lang="en-GB" sz="1400" dirty="0">
                          <a:solidFill>
                            <a:srgbClr val="333333"/>
                          </a:solidFill>
                          <a:effectLst/>
                          <a:latin typeface="Consolas" panose="020B0609020204030204" pitchFamily="49" charset="0"/>
                        </a:rPr>
                        <a:t> </a:t>
                      </a:r>
                      <a:r>
                        <a:rPr lang="en-GB" sz="1400" dirty="0">
                          <a:solidFill>
                            <a:srgbClr val="795DA3"/>
                          </a:solidFill>
                          <a:effectLst/>
                          <a:latin typeface="Consolas" panose="020B0609020204030204" pitchFamily="49" charset="0"/>
                        </a:rPr>
                        <a:t>mode</a:t>
                      </a:r>
                      <a:r>
                        <a:rPr lang="en-GB" sz="1400" dirty="0">
                          <a:solidFill>
                            <a:srgbClr val="333333"/>
                          </a:solidFill>
                          <a:effectLst/>
                          <a:latin typeface="Consolas" panose="020B0609020204030204" pitchFamily="49" charset="0"/>
                        </a:rPr>
                        <a:t>=</a:t>
                      </a:r>
                      <a:r>
                        <a:rPr lang="en-GB" sz="1400" dirty="0">
                          <a:solidFill>
                            <a:srgbClr val="183691"/>
                          </a:solidFill>
                          <a:effectLst/>
                          <a:latin typeface="Consolas" panose="020B0609020204030204" pitchFamily="49" charset="0"/>
                        </a:rPr>
                        <a:t>"Survival"</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598369958"/>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a:solidFill>
                            <a:srgbClr val="63A35C"/>
                          </a:solidFill>
                          <a:effectLst/>
                          <a:latin typeface="Consolas" panose="020B0609020204030204" pitchFamily="49" charset="0"/>
                        </a:rPr>
                        <a:t>Name</a:t>
                      </a:r>
                      <a:r>
                        <a:rPr lang="en-GB" sz="1400" dirty="0">
                          <a:solidFill>
                            <a:srgbClr val="333333"/>
                          </a:solidFill>
                          <a:effectLst/>
                          <a:latin typeface="Consolas" panose="020B0609020204030204" pitchFamily="49" charset="0"/>
                        </a:rPr>
                        <a:t>&gt;Steve&lt;/</a:t>
                      </a:r>
                      <a:r>
                        <a:rPr lang="en-GB" sz="1400" dirty="0">
                          <a:solidFill>
                            <a:srgbClr val="63A35C"/>
                          </a:solidFill>
                          <a:effectLst/>
                          <a:latin typeface="Consolas" panose="020B0609020204030204" pitchFamily="49" charset="0"/>
                        </a:rPr>
                        <a:t>Name</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56577789"/>
                  </a:ext>
                </a:extLst>
              </a:tr>
              <a:tr h="669703">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AgentStart</a:t>
                      </a:r>
                      <a:r>
                        <a:rPr lang="en-GB" sz="1400" dirty="0">
                          <a:solidFill>
                            <a:srgbClr val="333333"/>
                          </a:solidFill>
                          <a:effectLst/>
                          <a:latin typeface="Consolas" panose="020B0609020204030204" pitchFamily="49" charset="0"/>
                        </a:rPr>
                        <a:t>&gt;</a:t>
                      </a:r>
                    </a:p>
                    <a:p>
                      <a:pPr fontAlgn="t"/>
                      <a:r>
                        <a:rPr lang="en-GB" sz="1400" dirty="0">
                          <a:solidFill>
                            <a:srgbClr val="333333"/>
                          </a:solidFill>
                          <a:effectLst/>
                          <a:latin typeface="Consolas" panose="020B0609020204030204" pitchFamily="49" charset="0"/>
                        </a:rPr>
                        <a:t>      </a:t>
                      </a:r>
                      <a:r>
                        <a:rPr lang="fr-FR" sz="1400" dirty="0">
                          <a:solidFill>
                            <a:srgbClr val="333333"/>
                          </a:solidFill>
                          <a:effectLst/>
                          <a:latin typeface="Consolas" panose="020B0609020204030204" pitchFamily="49" charset="0"/>
                        </a:rPr>
                        <a:t>&lt;</a:t>
                      </a:r>
                      <a:r>
                        <a:rPr lang="fr-FR" sz="1400" dirty="0">
                          <a:solidFill>
                            <a:srgbClr val="63A35C"/>
                          </a:solidFill>
                          <a:effectLst/>
                          <a:latin typeface="Consolas" panose="020B0609020204030204" pitchFamily="49" charset="0"/>
                        </a:rPr>
                        <a:t>Placement</a:t>
                      </a:r>
                      <a:r>
                        <a:rPr lang="fr-FR" sz="1400" dirty="0">
                          <a:solidFill>
                            <a:srgbClr val="333333"/>
                          </a:solidFill>
                          <a:effectLst/>
                          <a:latin typeface="Consolas" panose="020B0609020204030204" pitchFamily="49" charset="0"/>
                        </a:rPr>
                        <a:t> </a:t>
                      </a:r>
                      <a:r>
                        <a:rPr lang="fr-FR" sz="1400" dirty="0">
                          <a:solidFill>
                            <a:srgbClr val="795DA3"/>
                          </a:solidFill>
                          <a:effectLst/>
                          <a:latin typeface="Consolas" panose="020B0609020204030204" pitchFamily="49" charset="0"/>
                        </a:rPr>
                        <a:t>x</a:t>
                      </a:r>
                      <a:r>
                        <a:rPr lang="fr-FR" sz="1400" dirty="0">
                          <a:solidFill>
                            <a:srgbClr val="333333"/>
                          </a:solidFill>
                          <a:effectLst/>
                          <a:latin typeface="Consolas" panose="020B0609020204030204" pitchFamily="49" charset="0"/>
                        </a:rPr>
                        <a:t>=</a:t>
                      </a:r>
                      <a:r>
                        <a:rPr lang="fr-FR" sz="1400" dirty="0">
                          <a:solidFill>
                            <a:srgbClr val="183691"/>
                          </a:solidFill>
                          <a:effectLst/>
                          <a:latin typeface="Consolas" panose="020B0609020204030204" pitchFamily="49" charset="0"/>
                        </a:rPr>
                        <a:t>"4.5"</a:t>
                      </a:r>
                      <a:r>
                        <a:rPr lang="fr-FR" sz="1400" dirty="0">
                          <a:solidFill>
                            <a:srgbClr val="333333"/>
                          </a:solidFill>
                          <a:effectLst/>
                          <a:latin typeface="Consolas" panose="020B0609020204030204" pitchFamily="49" charset="0"/>
                        </a:rPr>
                        <a:t> </a:t>
                      </a:r>
                      <a:r>
                        <a:rPr lang="fr-FR" sz="1400" dirty="0">
                          <a:solidFill>
                            <a:srgbClr val="795DA3"/>
                          </a:solidFill>
                          <a:effectLst/>
                          <a:latin typeface="Consolas" panose="020B0609020204030204" pitchFamily="49" charset="0"/>
                        </a:rPr>
                        <a:t>y</a:t>
                      </a:r>
                      <a:r>
                        <a:rPr lang="fr-FR" sz="1400" dirty="0">
                          <a:solidFill>
                            <a:srgbClr val="333333"/>
                          </a:solidFill>
                          <a:effectLst/>
                          <a:latin typeface="Consolas" panose="020B0609020204030204" pitchFamily="49" charset="0"/>
                        </a:rPr>
                        <a:t>=</a:t>
                      </a:r>
                      <a:r>
                        <a:rPr lang="fr-FR" sz="1400" dirty="0">
                          <a:solidFill>
                            <a:srgbClr val="183691"/>
                          </a:solidFill>
                          <a:effectLst/>
                          <a:latin typeface="Consolas" panose="020B0609020204030204" pitchFamily="49" charset="0"/>
                        </a:rPr>
                        <a:t>"46.0"</a:t>
                      </a:r>
                      <a:r>
                        <a:rPr lang="fr-FR" sz="1400" dirty="0">
                          <a:solidFill>
                            <a:srgbClr val="333333"/>
                          </a:solidFill>
                          <a:effectLst/>
                          <a:latin typeface="Consolas" panose="020B0609020204030204" pitchFamily="49" charset="0"/>
                        </a:rPr>
                        <a:t> </a:t>
                      </a:r>
                      <a:r>
                        <a:rPr lang="fr-FR" sz="1400" dirty="0">
                          <a:solidFill>
                            <a:srgbClr val="795DA3"/>
                          </a:solidFill>
                          <a:effectLst/>
                          <a:latin typeface="Consolas" panose="020B0609020204030204" pitchFamily="49" charset="0"/>
                        </a:rPr>
                        <a:t>z</a:t>
                      </a:r>
                      <a:r>
                        <a:rPr lang="fr-FR" sz="1400" dirty="0">
                          <a:solidFill>
                            <a:srgbClr val="333333"/>
                          </a:solidFill>
                          <a:effectLst/>
                          <a:latin typeface="Consolas" panose="020B0609020204030204" pitchFamily="49" charset="0"/>
                        </a:rPr>
                        <a:t>=</a:t>
                      </a:r>
                      <a:r>
                        <a:rPr lang="fr-FR" sz="1400" dirty="0">
                          <a:solidFill>
                            <a:srgbClr val="183691"/>
                          </a:solidFill>
                          <a:effectLst/>
                          <a:latin typeface="Consolas" panose="020B0609020204030204" pitchFamily="49" charset="0"/>
                        </a:rPr>
                        <a:t>"1.5"</a:t>
                      </a:r>
                      <a:r>
                        <a:rPr lang="fr-FR" sz="1400" dirty="0">
                          <a:solidFill>
                            <a:srgbClr val="333333"/>
                          </a:solidFill>
                          <a:effectLst/>
                          <a:latin typeface="Consolas" panose="020B0609020204030204" pitchFamily="49" charset="0"/>
                        </a:rPr>
                        <a:t> </a:t>
                      </a:r>
                      <a:r>
                        <a:rPr lang="fr-FR" sz="1400" dirty="0">
                          <a:solidFill>
                            <a:srgbClr val="795DA3"/>
                          </a:solidFill>
                          <a:effectLst/>
                          <a:latin typeface="Consolas" panose="020B0609020204030204" pitchFamily="49" charset="0"/>
                        </a:rPr>
                        <a:t>pitch</a:t>
                      </a:r>
                      <a:r>
                        <a:rPr lang="fr-FR" sz="1400" dirty="0">
                          <a:solidFill>
                            <a:srgbClr val="333333"/>
                          </a:solidFill>
                          <a:effectLst/>
                          <a:latin typeface="Consolas" panose="020B0609020204030204" pitchFamily="49" charset="0"/>
                        </a:rPr>
                        <a:t>=</a:t>
                      </a:r>
                      <a:r>
                        <a:rPr lang="fr-FR" sz="1400" dirty="0">
                          <a:solidFill>
                            <a:srgbClr val="183691"/>
                          </a:solidFill>
                          <a:effectLst/>
                          <a:latin typeface="Consolas" panose="020B0609020204030204" pitchFamily="49" charset="0"/>
                        </a:rPr>
                        <a:t>"30"</a:t>
                      </a:r>
                      <a:r>
                        <a:rPr lang="fr-FR" sz="1400" dirty="0">
                          <a:solidFill>
                            <a:srgbClr val="333333"/>
                          </a:solidFill>
                          <a:effectLst/>
                          <a:latin typeface="Consolas" panose="020B0609020204030204" pitchFamily="49" charset="0"/>
                        </a:rPr>
                        <a:t> </a:t>
                      </a:r>
                      <a:r>
                        <a:rPr lang="fr-FR" sz="1400" dirty="0" err="1">
                          <a:solidFill>
                            <a:srgbClr val="795DA3"/>
                          </a:solidFill>
                          <a:effectLst/>
                          <a:latin typeface="Consolas" panose="020B0609020204030204" pitchFamily="49" charset="0"/>
                        </a:rPr>
                        <a:t>yaw</a:t>
                      </a:r>
                      <a:r>
                        <a:rPr lang="fr-FR" sz="1400" dirty="0">
                          <a:solidFill>
                            <a:srgbClr val="333333"/>
                          </a:solidFill>
                          <a:effectLst/>
                          <a:latin typeface="Consolas" panose="020B0609020204030204" pitchFamily="49" charset="0"/>
                        </a:rPr>
                        <a:t>=</a:t>
                      </a:r>
                      <a:r>
                        <a:rPr lang="fr-FR" sz="1400" dirty="0">
                          <a:solidFill>
                            <a:srgbClr val="183691"/>
                          </a:solidFill>
                          <a:effectLst/>
                          <a:latin typeface="Consolas" panose="020B0609020204030204" pitchFamily="49" charset="0"/>
                        </a:rPr>
                        <a:t>"0"</a:t>
                      </a:r>
                      <a:r>
                        <a:rPr lang="fr-FR" sz="1400" dirty="0">
                          <a:solidFill>
                            <a:srgbClr val="333333"/>
                          </a:solidFill>
                          <a:effectLst/>
                          <a:latin typeface="Consolas" panose="020B0609020204030204" pitchFamily="49" charset="0"/>
                        </a:rPr>
                        <a:t>/&gt;</a:t>
                      </a:r>
                    </a:p>
                    <a:p>
                      <a:pPr fontAlgn="t"/>
                      <a:r>
                        <a:rPr lang="fr-FR" sz="1400" dirty="0">
                          <a:solidFill>
                            <a:srgbClr val="333333"/>
                          </a:solidFill>
                          <a:effectLst/>
                          <a:latin typeface="Consolas" panose="020B0609020204030204" pitchFamily="49" charset="0"/>
                        </a:rPr>
                        <a:t>    </a:t>
                      </a:r>
                      <a:r>
                        <a:rPr lang="en-GB" sz="1400" dirty="0">
                          <a:solidFill>
                            <a:srgbClr val="333333"/>
                          </a:solidFill>
                          <a:effectLst/>
                          <a:latin typeface="Consolas" panose="020B0609020204030204" pitchFamily="49" charset="0"/>
                        </a:rPr>
                        <a:t>&lt;/</a:t>
                      </a:r>
                      <a:r>
                        <a:rPr lang="en-GB" sz="1400" dirty="0" err="1">
                          <a:solidFill>
                            <a:srgbClr val="63A35C"/>
                          </a:solidFill>
                          <a:effectLst/>
                          <a:latin typeface="Consolas" panose="020B0609020204030204" pitchFamily="49" charset="0"/>
                        </a:rPr>
                        <a:t>AgentStart</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64583660"/>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AgentHandlers</a:t>
                      </a:r>
                      <a:r>
                        <a:rPr lang="en-GB" sz="1400" dirty="0">
                          <a:solidFill>
                            <a:srgbClr val="333333"/>
                          </a:solidFill>
                          <a:effectLst/>
                          <a:latin typeface="Consolas" panose="020B0609020204030204" pitchFamily="49" charset="0"/>
                        </a:rPr>
                        <a:t>&gt; [...] &lt;/</a:t>
                      </a:r>
                      <a:r>
                        <a:rPr lang="en-GB" sz="1400" dirty="0" err="1">
                          <a:solidFill>
                            <a:srgbClr val="63A35C"/>
                          </a:solidFill>
                          <a:effectLst/>
                          <a:latin typeface="Consolas" panose="020B0609020204030204" pitchFamily="49" charset="0"/>
                        </a:rPr>
                        <a:t>AgentHandlers</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41133157"/>
                  </a:ext>
                </a:extLst>
              </a:tr>
              <a:tr h="226032">
                <a:tc>
                  <a:txBody>
                    <a:bodyPr/>
                    <a:lstStyle/>
                    <a:p>
                      <a:pPr fontAlgn="t"/>
                      <a:r>
                        <a:rPr lang="en-GB" sz="1400" dirty="0">
                          <a:solidFill>
                            <a:srgbClr val="333333"/>
                          </a:solidFill>
                          <a:effectLst/>
                          <a:latin typeface="Consolas" panose="020B0609020204030204" pitchFamily="49" charset="0"/>
                        </a:rPr>
                        <a:t>  &lt;/</a:t>
                      </a:r>
                      <a:r>
                        <a:rPr lang="en-GB" sz="1400" dirty="0" err="1">
                          <a:solidFill>
                            <a:srgbClr val="63A35C"/>
                          </a:solidFill>
                          <a:effectLst/>
                          <a:latin typeface="Consolas" panose="020B0609020204030204" pitchFamily="49" charset="0"/>
                        </a:rPr>
                        <a:t>AgentSection</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66123971"/>
                  </a:ext>
                </a:extLst>
              </a:tr>
              <a:tr h="226032">
                <a:tc>
                  <a:txBody>
                    <a:bodyPr/>
                    <a:lstStyle/>
                    <a:p>
                      <a:pPr fontAlgn="t"/>
                      <a:endParaRPr lang="en-GB" sz="1400" dirty="0">
                        <a:solidFill>
                          <a:srgbClr val="333333"/>
                        </a:solidFill>
                        <a:effectLst/>
                        <a:latin typeface="Consolas" panose="020B0609020204030204" pitchFamily="49" charset="0"/>
                      </a:endParaRP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71598137"/>
                  </a:ext>
                </a:extLst>
              </a:tr>
              <a:tr h="226032">
                <a:tc>
                  <a:txBody>
                    <a:bodyPr/>
                    <a:lstStyle/>
                    <a:p>
                      <a:pPr fontAlgn="t"/>
                      <a:r>
                        <a:rPr lang="en-GB" sz="1400" dirty="0">
                          <a:solidFill>
                            <a:srgbClr val="333333"/>
                          </a:solidFill>
                          <a:effectLst/>
                          <a:latin typeface="Consolas" panose="020B0609020204030204" pitchFamily="49" charset="0"/>
                        </a:rPr>
                        <a:t>&lt;/</a:t>
                      </a:r>
                      <a:r>
                        <a:rPr lang="en-GB" sz="1400" dirty="0">
                          <a:solidFill>
                            <a:srgbClr val="63A35C"/>
                          </a:solidFill>
                          <a:effectLst/>
                          <a:latin typeface="Consolas" panose="020B0609020204030204" pitchFamily="49" charset="0"/>
                        </a:rPr>
                        <a:t>Mission</a:t>
                      </a:r>
                      <a:r>
                        <a:rPr lang="en-GB" sz="14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13920069"/>
                  </a:ext>
                </a:extLst>
              </a:tr>
            </a:tbl>
          </a:graphicData>
        </a:graphic>
      </p:graphicFrame>
      <p:sp>
        <p:nvSpPr>
          <p:cNvPr id="2" name="Title 1"/>
          <p:cNvSpPr>
            <a:spLocks noGrp="1"/>
          </p:cNvSpPr>
          <p:nvPr>
            <p:ph type="title"/>
          </p:nvPr>
        </p:nvSpPr>
        <p:spPr>
          <a:xfrm>
            <a:off x="0" y="0"/>
            <a:ext cx="10515600" cy="1325563"/>
          </a:xfrm>
        </p:spPr>
        <p:txBody>
          <a:bodyPr/>
          <a:lstStyle/>
          <a:p>
            <a:r>
              <a:rPr lang="en-GB" dirty="0"/>
              <a:t>Use case 1: create a new task</a:t>
            </a:r>
          </a:p>
        </p:txBody>
      </p:sp>
      <p:sp>
        <p:nvSpPr>
          <p:cNvPr id="6" name="Text Placeholder 2"/>
          <p:cNvSpPr txBox="1">
            <a:spLocks/>
          </p:cNvSpPr>
          <p:nvPr/>
        </p:nvSpPr>
        <p:spPr>
          <a:xfrm>
            <a:off x="269240" y="989901"/>
            <a:ext cx="4885203" cy="57884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gradFill>
                  <a:gsLst>
                    <a:gs pos="1250">
                      <a:schemeClr val="tx2"/>
                    </a:gs>
                    <a:gs pos="99000">
                      <a:schemeClr val="tx2"/>
                    </a:gs>
                  </a:gsLst>
                  <a:lin ang="5400000" scaled="0"/>
                </a:gradFill>
                <a:latin typeface="+mn-lt"/>
                <a:ea typeface="+mn-ea"/>
                <a:cs typeface="+mn-cs"/>
              </a:defRPr>
            </a:lvl1pPr>
            <a:lvl2pPr marL="0" indent="0" algn="l" defTabSz="914400" rtl="0" eaLnBrk="1" latinLnBrk="0" hangingPunct="1">
              <a:lnSpc>
                <a:spcPct val="90000"/>
              </a:lnSpc>
              <a:spcBef>
                <a:spcPts val="500"/>
              </a:spcBef>
              <a:buFontTx/>
              <a:buNone/>
              <a:defRPr sz="1961" kern="1200">
                <a:solidFill>
                  <a:schemeClr val="tx1"/>
                </a:solidFill>
                <a:latin typeface="+mn-lt"/>
                <a:ea typeface="+mn-ea"/>
                <a:cs typeface="+mn-cs"/>
              </a:defRPr>
            </a:lvl2pPr>
            <a:lvl3pPr marL="224097" indent="0" algn="l" defTabSz="914400" rtl="0" eaLnBrk="1" latinLnBrk="0" hangingPunct="1">
              <a:lnSpc>
                <a:spcPct val="90000"/>
              </a:lnSpc>
              <a:spcBef>
                <a:spcPts val="500"/>
              </a:spcBef>
              <a:buFont typeface="Arial" panose="020B0604020202020204" pitchFamily="34" charset="0"/>
              <a:buNone/>
              <a:defRPr sz="1961" kern="1200">
                <a:solidFill>
                  <a:schemeClr val="tx1"/>
                </a:solidFill>
                <a:latin typeface="+mn-lt"/>
                <a:ea typeface="+mn-ea"/>
                <a:cs typeface="+mn-cs"/>
              </a:defRPr>
            </a:lvl3pPr>
            <a:lvl4pPr marL="448193" indent="0" algn="l" defTabSz="914400" rtl="0" eaLnBrk="1" latinLnBrk="0" hangingPunct="1">
              <a:lnSpc>
                <a:spcPct val="90000"/>
              </a:lnSpc>
              <a:spcBef>
                <a:spcPts val="500"/>
              </a:spcBef>
              <a:buFont typeface="Arial" panose="020B0604020202020204" pitchFamily="34" charset="0"/>
              <a:buNone/>
              <a:defRPr sz="1765" kern="1200">
                <a:solidFill>
                  <a:schemeClr val="tx1"/>
                </a:solidFill>
                <a:latin typeface="+mn-lt"/>
                <a:ea typeface="+mn-ea"/>
                <a:cs typeface="+mn-cs"/>
              </a:defRPr>
            </a:lvl4pPr>
            <a:lvl5pPr marL="672290" indent="0" algn="l" defTabSz="914400" rtl="0" eaLnBrk="1" latinLnBrk="0" hangingPunct="1">
              <a:lnSpc>
                <a:spcPct val="90000"/>
              </a:lnSpc>
              <a:spcBef>
                <a:spcPts val="500"/>
              </a:spcBef>
              <a:buFont typeface="Arial" panose="020B0604020202020204" pitchFamily="34" charset="0"/>
              <a:buNone/>
              <a:defRPr sz="17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Define environment, agent, start, end conditions in a mission XML file.</a:t>
            </a:r>
          </a:p>
          <a:p>
            <a:endParaRPr lang="en-GB" dirty="0"/>
          </a:p>
          <a:p>
            <a:r>
              <a:rPr lang="en-GB" dirty="0"/>
              <a:t>Diverse environments: </a:t>
            </a:r>
          </a:p>
          <a:p>
            <a:pPr marL="681297" lvl="2" indent="-457200">
              <a:buFont typeface="Arial" panose="020B0604020202020204" pitchFamily="34" charset="0"/>
              <a:buChar char="•"/>
            </a:pPr>
            <a:r>
              <a:rPr lang="en-GB" dirty="0"/>
              <a:t>Weather, day-night cycles, … </a:t>
            </a:r>
          </a:p>
          <a:p>
            <a:pPr marL="681297" lvl="2" indent="-457200">
              <a:buFont typeface="Arial" panose="020B0604020202020204" pitchFamily="34" charset="0"/>
              <a:buChar char="•"/>
            </a:pPr>
            <a:r>
              <a:rPr lang="en-GB" dirty="0"/>
              <a:t>Water, mountains, valleys, lava, … </a:t>
            </a:r>
          </a:p>
          <a:p>
            <a:pPr marL="681297" lvl="2" indent="-457200">
              <a:buFont typeface="Arial" panose="020B0604020202020204" pitchFamily="34" charset="0"/>
              <a:buChar char="•"/>
            </a:pPr>
            <a:r>
              <a:rPr lang="en-GB" dirty="0"/>
              <a:t>…</a:t>
            </a:r>
          </a:p>
          <a:p>
            <a:endParaRPr lang="en-GB" dirty="0"/>
          </a:p>
          <a:p>
            <a:r>
              <a:rPr lang="en-GB" dirty="0"/>
              <a:t>Diverse inputs/actions:</a:t>
            </a:r>
          </a:p>
          <a:p>
            <a:pPr marL="681297" lvl="2" indent="-457200">
              <a:buFont typeface="Arial" panose="020B0604020202020204" pitchFamily="34" charset="0"/>
              <a:buChar char="•"/>
            </a:pPr>
            <a:r>
              <a:rPr lang="en-GB" dirty="0"/>
              <a:t>Image, video, chat, … </a:t>
            </a:r>
          </a:p>
          <a:p>
            <a:pPr marL="681297" lvl="2" indent="-457200">
              <a:buFont typeface="Arial" panose="020B0604020202020204" pitchFamily="34" charset="0"/>
              <a:buChar char="•"/>
            </a:pPr>
            <a:r>
              <a:rPr lang="en-GB" dirty="0"/>
              <a:t>Discrete/continuous actions</a:t>
            </a:r>
          </a:p>
          <a:p>
            <a:pPr marL="681297" lvl="2" indent="-457200">
              <a:buFont typeface="Arial" panose="020B0604020202020204" pitchFamily="34" charset="0"/>
              <a:buChar char="•"/>
            </a:pPr>
            <a:r>
              <a:rPr lang="en-GB" dirty="0"/>
              <a:t>Custom reward handlers</a:t>
            </a:r>
          </a:p>
        </p:txBody>
      </p:sp>
    </p:spTree>
    <p:extLst>
      <p:ext uri="{BB962C8B-B14F-4D97-AF65-F5344CB8AC3E}">
        <p14:creationId xmlns:p14="http://schemas.microsoft.com/office/powerpoint/2010/main" val="9320774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dirty="0"/>
              <a:t>Mission XML</a:t>
            </a:r>
          </a:p>
        </p:txBody>
      </p:sp>
      <p:sp>
        <p:nvSpPr>
          <p:cNvPr id="3" name="Text Placeholder 2"/>
          <p:cNvSpPr>
            <a:spLocks noGrp="1"/>
          </p:cNvSpPr>
          <p:nvPr>
            <p:ph type="body" sz="quarter" idx="10"/>
          </p:nvPr>
        </p:nvSpPr>
        <p:spPr>
          <a:xfrm>
            <a:off x="269240" y="1189495"/>
            <a:ext cx="4885203" cy="1810358"/>
          </a:xfrm>
        </p:spPr>
        <p:txBody>
          <a:bodyPr/>
          <a:lstStyle/>
          <a:p>
            <a:r>
              <a:rPr lang="en-GB" dirty="0"/>
              <a:t>Define environment, agent, start, end conditions.</a:t>
            </a:r>
          </a:p>
        </p:txBody>
      </p:sp>
      <p:sp>
        <p:nvSpPr>
          <p:cNvPr id="4" name="Rectangle 3"/>
          <p:cNvSpPr/>
          <p:nvPr/>
        </p:nvSpPr>
        <p:spPr>
          <a:xfrm>
            <a:off x="3109803" y="6391217"/>
            <a:ext cx="9082198" cy="301727"/>
          </a:xfrm>
          <a:prstGeom prst="rect">
            <a:avLst/>
          </a:prstGeom>
        </p:spPr>
        <p:txBody>
          <a:bodyPr wrap="square">
            <a:spAutoFit/>
          </a:bodyPr>
          <a:lstStyle/>
          <a:p>
            <a:pPr algn="r"/>
            <a:r>
              <a:rPr lang="en-GB" sz="1372" dirty="0"/>
              <a:t>Schema documentation:  </a:t>
            </a:r>
            <a:r>
              <a:rPr lang="en-GB" sz="1372" dirty="0">
                <a:hlinkClick r:id="rId2"/>
              </a:rPr>
              <a:t>http://microsoft.github.io/malmo/0.17.0/Schemas/Mission.html</a:t>
            </a:r>
            <a:endParaRPr lang="en-GB" sz="1372" dirty="0"/>
          </a:p>
        </p:txBody>
      </p:sp>
      <p:sp>
        <p:nvSpPr>
          <p:cNvPr id="6" name="Rectangle 1"/>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8" name="Rectangle 2"/>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graphicFrame>
        <p:nvGraphicFramePr>
          <p:cNvPr id="14" name="Table 13"/>
          <p:cNvGraphicFramePr>
            <a:graphicFrameLocks noGrp="1"/>
          </p:cNvGraphicFramePr>
          <p:nvPr>
            <p:extLst/>
          </p:nvPr>
        </p:nvGraphicFramePr>
        <p:xfrm>
          <a:off x="5284188" y="291547"/>
          <a:ext cx="6907813" cy="6120434"/>
        </p:xfrm>
        <a:graphic>
          <a:graphicData uri="http://schemas.openxmlformats.org/drawingml/2006/table">
            <a:tbl>
              <a:tblPr/>
              <a:tblGrid>
                <a:gridCol w="6907813">
                  <a:extLst>
                    <a:ext uri="{9D8B030D-6E8A-4147-A177-3AD203B41FA5}">
                      <a16:colId xmlns:a16="http://schemas.microsoft.com/office/drawing/2014/main" val="4030249349"/>
                    </a:ext>
                  </a:extLst>
                </a:gridCol>
              </a:tblGrid>
              <a:tr h="2363173">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GB" sz="1600" dirty="0">
                          <a:solidFill>
                            <a:srgbClr val="333333"/>
                          </a:solidFill>
                          <a:effectLst/>
                          <a:latin typeface="Consolas" panose="020B0609020204030204" pitchFamily="49" charset="0"/>
                        </a:rPr>
                        <a:t>&lt;?</a:t>
                      </a:r>
                      <a:r>
                        <a:rPr lang="en-GB" sz="1600" dirty="0">
                          <a:solidFill>
                            <a:srgbClr val="63A35C"/>
                          </a:solidFill>
                          <a:effectLst/>
                          <a:latin typeface="Consolas" panose="020B0609020204030204" pitchFamily="49" charset="0"/>
                        </a:rPr>
                        <a:t>xml</a:t>
                      </a:r>
                      <a:r>
                        <a:rPr lang="en-GB" sz="1600" dirty="0">
                          <a:solidFill>
                            <a:srgbClr val="795DA3"/>
                          </a:solidFill>
                          <a:effectLst/>
                          <a:latin typeface="Consolas" panose="020B0609020204030204" pitchFamily="49" charset="0"/>
                        </a:rPr>
                        <a:t> version</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"1.0"</a:t>
                      </a:r>
                      <a:r>
                        <a:rPr lang="en-GB" sz="1600" dirty="0">
                          <a:solidFill>
                            <a:srgbClr val="795DA3"/>
                          </a:solidFill>
                          <a:effectLst/>
                          <a:latin typeface="Consolas" panose="020B0609020204030204" pitchFamily="49" charset="0"/>
                        </a:rPr>
                        <a:t> encoding</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"UTF-8"</a:t>
                      </a:r>
                      <a:r>
                        <a:rPr lang="en-GB" sz="1600" dirty="0">
                          <a:solidFill>
                            <a:srgbClr val="795DA3"/>
                          </a:solidFill>
                          <a:effectLst/>
                          <a:latin typeface="Consolas" panose="020B0609020204030204" pitchFamily="49" charset="0"/>
                        </a:rPr>
                        <a:t> standalone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"no"</a:t>
                      </a:r>
                      <a:r>
                        <a:rPr lang="en-GB" sz="1600" dirty="0">
                          <a:solidFill>
                            <a:srgbClr val="333333"/>
                          </a:solidFill>
                          <a:effectLst/>
                          <a:latin typeface="Consolas" panose="020B0609020204030204" pitchFamily="49" charset="0"/>
                        </a:rPr>
                        <a:t> ?&gt;</a:t>
                      </a:r>
                    </a:p>
                    <a:p>
                      <a:pPr fontAlgn="t"/>
                      <a:r>
                        <a:rPr lang="en-GB" sz="1600" dirty="0">
                          <a:solidFill>
                            <a:srgbClr val="333333"/>
                          </a:solidFill>
                          <a:effectLst/>
                          <a:latin typeface="Consolas" panose="020B0609020204030204" pitchFamily="49" charset="0"/>
                        </a:rPr>
                        <a:t>&lt;</a:t>
                      </a:r>
                      <a:r>
                        <a:rPr lang="en-GB" sz="1600" dirty="0">
                          <a:solidFill>
                            <a:srgbClr val="63A35C"/>
                          </a:solidFill>
                          <a:effectLst/>
                          <a:latin typeface="Consolas" panose="020B0609020204030204" pitchFamily="49" charset="0"/>
                        </a:rPr>
                        <a:t>Mission</a:t>
                      </a:r>
                      <a:r>
                        <a:rPr lang="en-GB" sz="1600" dirty="0">
                          <a:solidFill>
                            <a:srgbClr val="33333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xmlns</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"http://ProjectMalmo.microsoft.com"</a:t>
                      </a:r>
                      <a:r>
                        <a:rPr lang="en-GB" sz="1600" dirty="0">
                          <a:solidFill>
                            <a:srgbClr val="33333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xmlns:xsi</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"http://www.w3.org/2001/XMLSchema-instance"</a:t>
                      </a:r>
                      <a:r>
                        <a:rPr lang="en-GB" sz="1600" dirty="0">
                          <a:solidFill>
                            <a:srgbClr val="333333"/>
                          </a:solidFill>
                          <a:effectLst/>
                          <a:latin typeface="Consolas" panose="020B0609020204030204" pitchFamily="49" charset="0"/>
                        </a:rPr>
                        <a:t>&gt;</a:t>
                      </a:r>
                    </a:p>
                    <a:p>
                      <a:pPr fontAlgn="t"/>
                      <a:endParaRPr lang="en-GB" sz="1600" dirty="0">
                        <a:solidFill>
                          <a:srgbClr val="333333"/>
                        </a:solidFill>
                        <a:effectLst/>
                        <a:latin typeface="Consolas" panose="020B0609020204030204" pitchFamily="49" charset="0"/>
                      </a:endParaRPr>
                    </a:p>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About</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Summary</a:t>
                      </a:r>
                      <a:r>
                        <a:rPr lang="en-GB" sz="1600" dirty="0">
                          <a:solidFill>
                            <a:srgbClr val="333333"/>
                          </a:solidFill>
                          <a:effectLst/>
                          <a:latin typeface="Consolas" panose="020B0609020204030204" pitchFamily="49" charset="0"/>
                        </a:rPr>
                        <a:t>&gt;Cliff walking mission based on Sutton and </a:t>
                      </a:r>
                      <a:r>
                        <a:rPr lang="en-GB" sz="1600" dirty="0" err="1">
                          <a:solidFill>
                            <a:srgbClr val="333333"/>
                          </a:solidFill>
                          <a:effectLst/>
                          <a:latin typeface="Consolas" panose="020B0609020204030204" pitchFamily="49" charset="0"/>
                        </a:rPr>
                        <a:t>Barto</a:t>
                      </a:r>
                      <a:r>
                        <a:rPr lang="en-GB" sz="1600" dirty="0">
                          <a:solidFill>
                            <a:srgbClr val="333333"/>
                          </a:solidFill>
                          <a:effectLst/>
                          <a:latin typeface="Consolas" panose="020B0609020204030204" pitchFamily="49" charset="0"/>
                        </a:rPr>
                        <a:t>.</a:t>
                      </a:r>
                    </a:p>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Summary</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About</a:t>
                      </a:r>
                      <a:r>
                        <a:rPr lang="en-GB" sz="1600" dirty="0">
                          <a:solidFill>
                            <a:srgbClr val="333333"/>
                          </a:solidFill>
                          <a:effectLst/>
                          <a:latin typeface="Consolas" panose="020B0609020204030204" pitchFamily="49" charset="0"/>
                        </a:rPr>
                        <a:t>&gt;</a:t>
                      </a:r>
                    </a:p>
                    <a:p>
                      <a:pPr fontAlgn="t"/>
                      <a:endParaRPr lang="en-GB" sz="1600" dirty="0">
                        <a:solidFill>
                          <a:srgbClr val="333333"/>
                        </a:solidFill>
                        <a:effectLst/>
                        <a:latin typeface="Consolas" panose="020B0609020204030204" pitchFamily="49" charset="0"/>
                      </a:endParaRPr>
                    </a:p>
                  </a:txBody>
                  <a:tcPr marL="105877" marR="105877" marT="105877" marB="105877">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715940626"/>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ServerSection</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08500631"/>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ServerInitialConditions</a:t>
                      </a:r>
                      <a:r>
                        <a:rPr lang="en-GB" sz="1600" dirty="0">
                          <a:solidFill>
                            <a:srgbClr val="333333"/>
                          </a:solidFill>
                          <a:effectLst/>
                          <a:latin typeface="Consolas" panose="020B0609020204030204" pitchFamily="49" charset="0"/>
                        </a:rPr>
                        <a:t>&gt; [...] &lt;/</a:t>
                      </a:r>
                      <a:r>
                        <a:rPr lang="en-GB" sz="1600" dirty="0" err="1">
                          <a:solidFill>
                            <a:srgbClr val="63A35C"/>
                          </a:solidFill>
                          <a:effectLst/>
                          <a:latin typeface="Consolas" panose="020B0609020204030204" pitchFamily="49" charset="0"/>
                        </a:rPr>
                        <a:t>ServerInitialConditions</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16737712"/>
                  </a:ext>
                </a:extLst>
              </a:tr>
              <a:tr h="243756">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 [...] &lt;/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78384669"/>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ServerSection</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585243181"/>
                  </a:ext>
                </a:extLst>
              </a:tr>
              <a:tr h="243756">
                <a:tc>
                  <a:txBody>
                    <a:bodyPr/>
                    <a:lstStyle/>
                    <a:p>
                      <a:pPr fontAlgn="t"/>
                      <a:endParaRPr lang="en-GB" sz="1600" dirty="0">
                        <a:solidFill>
                          <a:srgbClr val="333333"/>
                        </a:solidFill>
                        <a:effectLst/>
                        <a:latin typeface="Consolas" panose="020B0609020204030204" pitchFamily="49" charset="0"/>
                      </a:endParaRP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5864332"/>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AgentSection</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mode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"Survival"</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598369958"/>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Name</a:t>
                      </a:r>
                      <a:r>
                        <a:rPr lang="en-GB" sz="1600" dirty="0">
                          <a:solidFill>
                            <a:srgbClr val="333333"/>
                          </a:solidFill>
                          <a:effectLst/>
                          <a:latin typeface="Consolas" panose="020B0609020204030204" pitchFamily="49" charset="0"/>
                        </a:rPr>
                        <a:t>&gt;Steve&lt;/</a:t>
                      </a:r>
                      <a:r>
                        <a:rPr lang="en-GB" sz="1600" dirty="0">
                          <a:solidFill>
                            <a:srgbClr val="63A35C"/>
                          </a:solidFill>
                          <a:effectLst/>
                          <a:latin typeface="Consolas" panose="020B0609020204030204" pitchFamily="49" charset="0"/>
                        </a:rPr>
                        <a:t>Name</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56577789"/>
                  </a:ext>
                </a:extLst>
              </a:tr>
              <a:tr h="721849">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AgentStart</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      </a:t>
                      </a:r>
                      <a:r>
                        <a:rPr lang="fr-FR" sz="1600" dirty="0">
                          <a:solidFill>
                            <a:srgbClr val="333333"/>
                          </a:solidFill>
                          <a:effectLst/>
                          <a:latin typeface="Consolas" panose="020B0609020204030204" pitchFamily="49" charset="0"/>
                        </a:rPr>
                        <a:t>&lt;</a:t>
                      </a:r>
                      <a:r>
                        <a:rPr lang="fr-FR" sz="1600" dirty="0">
                          <a:solidFill>
                            <a:srgbClr val="63A35C"/>
                          </a:solidFill>
                          <a:effectLst/>
                          <a:latin typeface="Consolas" panose="020B0609020204030204" pitchFamily="49" charset="0"/>
                        </a:rPr>
                        <a:t>Placement</a:t>
                      </a:r>
                      <a:r>
                        <a:rPr lang="fr-FR" sz="1600" dirty="0">
                          <a:solidFill>
                            <a:srgbClr val="333333"/>
                          </a:solidFill>
                          <a:effectLst/>
                          <a:latin typeface="Consolas" panose="020B0609020204030204" pitchFamily="49" charset="0"/>
                        </a:rPr>
                        <a:t> </a:t>
                      </a:r>
                      <a:r>
                        <a:rPr lang="fr-FR" sz="1600" dirty="0">
                          <a:solidFill>
                            <a:srgbClr val="795DA3"/>
                          </a:solidFill>
                          <a:effectLst/>
                          <a:latin typeface="Consolas" panose="020B0609020204030204" pitchFamily="49" charset="0"/>
                        </a:rPr>
                        <a:t>x</a:t>
                      </a:r>
                      <a:r>
                        <a:rPr lang="fr-FR" sz="1600" dirty="0">
                          <a:solidFill>
                            <a:srgbClr val="333333"/>
                          </a:solidFill>
                          <a:effectLst/>
                          <a:latin typeface="Consolas" panose="020B0609020204030204" pitchFamily="49" charset="0"/>
                        </a:rPr>
                        <a:t>=</a:t>
                      </a:r>
                      <a:r>
                        <a:rPr lang="fr-FR" sz="1600" dirty="0">
                          <a:solidFill>
                            <a:srgbClr val="183691"/>
                          </a:solidFill>
                          <a:effectLst/>
                          <a:latin typeface="Consolas" panose="020B0609020204030204" pitchFamily="49" charset="0"/>
                        </a:rPr>
                        <a:t>"4.5"</a:t>
                      </a:r>
                      <a:r>
                        <a:rPr lang="fr-FR" sz="1600" dirty="0">
                          <a:solidFill>
                            <a:srgbClr val="333333"/>
                          </a:solidFill>
                          <a:effectLst/>
                          <a:latin typeface="Consolas" panose="020B0609020204030204" pitchFamily="49" charset="0"/>
                        </a:rPr>
                        <a:t> </a:t>
                      </a:r>
                      <a:r>
                        <a:rPr lang="fr-FR" sz="1600" dirty="0">
                          <a:solidFill>
                            <a:srgbClr val="795DA3"/>
                          </a:solidFill>
                          <a:effectLst/>
                          <a:latin typeface="Consolas" panose="020B0609020204030204" pitchFamily="49" charset="0"/>
                        </a:rPr>
                        <a:t>y</a:t>
                      </a:r>
                      <a:r>
                        <a:rPr lang="fr-FR" sz="1600" dirty="0">
                          <a:solidFill>
                            <a:srgbClr val="333333"/>
                          </a:solidFill>
                          <a:effectLst/>
                          <a:latin typeface="Consolas" panose="020B0609020204030204" pitchFamily="49" charset="0"/>
                        </a:rPr>
                        <a:t>=</a:t>
                      </a:r>
                      <a:r>
                        <a:rPr lang="fr-FR" sz="1600" dirty="0">
                          <a:solidFill>
                            <a:srgbClr val="183691"/>
                          </a:solidFill>
                          <a:effectLst/>
                          <a:latin typeface="Consolas" panose="020B0609020204030204" pitchFamily="49" charset="0"/>
                        </a:rPr>
                        <a:t>"46.0"</a:t>
                      </a:r>
                      <a:r>
                        <a:rPr lang="fr-FR" sz="1600" dirty="0">
                          <a:solidFill>
                            <a:srgbClr val="333333"/>
                          </a:solidFill>
                          <a:effectLst/>
                          <a:latin typeface="Consolas" panose="020B0609020204030204" pitchFamily="49" charset="0"/>
                        </a:rPr>
                        <a:t> </a:t>
                      </a:r>
                      <a:r>
                        <a:rPr lang="fr-FR" sz="1600" dirty="0">
                          <a:solidFill>
                            <a:srgbClr val="795DA3"/>
                          </a:solidFill>
                          <a:effectLst/>
                          <a:latin typeface="Consolas" panose="020B0609020204030204" pitchFamily="49" charset="0"/>
                        </a:rPr>
                        <a:t>z</a:t>
                      </a:r>
                      <a:r>
                        <a:rPr lang="fr-FR" sz="1600" dirty="0">
                          <a:solidFill>
                            <a:srgbClr val="333333"/>
                          </a:solidFill>
                          <a:effectLst/>
                          <a:latin typeface="Consolas" panose="020B0609020204030204" pitchFamily="49" charset="0"/>
                        </a:rPr>
                        <a:t>=</a:t>
                      </a:r>
                      <a:r>
                        <a:rPr lang="fr-FR" sz="1600" dirty="0">
                          <a:solidFill>
                            <a:srgbClr val="183691"/>
                          </a:solidFill>
                          <a:effectLst/>
                          <a:latin typeface="Consolas" panose="020B0609020204030204" pitchFamily="49" charset="0"/>
                        </a:rPr>
                        <a:t>"1.5"</a:t>
                      </a:r>
                      <a:r>
                        <a:rPr lang="fr-FR" sz="1600" dirty="0">
                          <a:solidFill>
                            <a:srgbClr val="333333"/>
                          </a:solidFill>
                          <a:effectLst/>
                          <a:latin typeface="Consolas" panose="020B0609020204030204" pitchFamily="49" charset="0"/>
                        </a:rPr>
                        <a:t> </a:t>
                      </a:r>
                      <a:r>
                        <a:rPr lang="fr-FR" sz="1600" dirty="0">
                          <a:solidFill>
                            <a:srgbClr val="795DA3"/>
                          </a:solidFill>
                          <a:effectLst/>
                          <a:latin typeface="Consolas" panose="020B0609020204030204" pitchFamily="49" charset="0"/>
                        </a:rPr>
                        <a:t>pitch</a:t>
                      </a:r>
                      <a:r>
                        <a:rPr lang="fr-FR" sz="1600" dirty="0">
                          <a:solidFill>
                            <a:srgbClr val="333333"/>
                          </a:solidFill>
                          <a:effectLst/>
                          <a:latin typeface="Consolas" panose="020B0609020204030204" pitchFamily="49" charset="0"/>
                        </a:rPr>
                        <a:t>=</a:t>
                      </a:r>
                      <a:r>
                        <a:rPr lang="fr-FR" sz="1600" dirty="0">
                          <a:solidFill>
                            <a:srgbClr val="183691"/>
                          </a:solidFill>
                          <a:effectLst/>
                          <a:latin typeface="Consolas" panose="020B0609020204030204" pitchFamily="49" charset="0"/>
                        </a:rPr>
                        <a:t>"30"</a:t>
                      </a:r>
                      <a:r>
                        <a:rPr lang="fr-FR" sz="1600" dirty="0">
                          <a:solidFill>
                            <a:srgbClr val="333333"/>
                          </a:solidFill>
                          <a:effectLst/>
                          <a:latin typeface="Consolas" panose="020B0609020204030204" pitchFamily="49" charset="0"/>
                        </a:rPr>
                        <a:t> </a:t>
                      </a:r>
                      <a:r>
                        <a:rPr lang="fr-FR" sz="1600" dirty="0" err="1">
                          <a:solidFill>
                            <a:srgbClr val="795DA3"/>
                          </a:solidFill>
                          <a:effectLst/>
                          <a:latin typeface="Consolas" panose="020B0609020204030204" pitchFamily="49" charset="0"/>
                        </a:rPr>
                        <a:t>yaw</a:t>
                      </a:r>
                      <a:r>
                        <a:rPr lang="fr-FR" sz="1600" dirty="0">
                          <a:solidFill>
                            <a:srgbClr val="333333"/>
                          </a:solidFill>
                          <a:effectLst/>
                          <a:latin typeface="Consolas" panose="020B0609020204030204" pitchFamily="49" charset="0"/>
                        </a:rPr>
                        <a:t>=</a:t>
                      </a:r>
                      <a:r>
                        <a:rPr lang="fr-FR" sz="1600" dirty="0">
                          <a:solidFill>
                            <a:srgbClr val="183691"/>
                          </a:solidFill>
                          <a:effectLst/>
                          <a:latin typeface="Consolas" panose="020B0609020204030204" pitchFamily="49" charset="0"/>
                        </a:rPr>
                        <a:t>"0"</a:t>
                      </a:r>
                      <a:r>
                        <a:rPr lang="fr-FR" sz="1600" dirty="0">
                          <a:solidFill>
                            <a:srgbClr val="333333"/>
                          </a:solidFill>
                          <a:effectLst/>
                          <a:latin typeface="Consolas" panose="020B0609020204030204" pitchFamily="49" charset="0"/>
                        </a:rPr>
                        <a:t>/&gt;</a:t>
                      </a:r>
                    </a:p>
                    <a:p>
                      <a:pPr fontAlgn="t"/>
                      <a:r>
                        <a:rPr lang="fr-FR" sz="1600" dirty="0">
                          <a:solidFill>
                            <a:srgbClr val="333333"/>
                          </a:solidFill>
                          <a:effectLst/>
                          <a:latin typeface="Consolas" panose="020B0609020204030204" pitchFamily="49" charset="0"/>
                        </a:rPr>
                        <a:t>    </a:t>
                      </a:r>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AgentStart</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64583660"/>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AgentHandlers</a:t>
                      </a:r>
                      <a:r>
                        <a:rPr lang="en-GB" sz="1600" dirty="0">
                          <a:solidFill>
                            <a:srgbClr val="333333"/>
                          </a:solidFill>
                          <a:effectLst/>
                          <a:latin typeface="Consolas" panose="020B0609020204030204" pitchFamily="49" charset="0"/>
                        </a:rPr>
                        <a:t>&gt; [...] &lt;/</a:t>
                      </a:r>
                      <a:r>
                        <a:rPr lang="en-GB" sz="1600" dirty="0" err="1">
                          <a:solidFill>
                            <a:srgbClr val="63A35C"/>
                          </a:solidFill>
                          <a:effectLst/>
                          <a:latin typeface="Consolas" panose="020B0609020204030204" pitchFamily="49" charset="0"/>
                        </a:rPr>
                        <a:t>AgentHandlers</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41133157"/>
                  </a:ext>
                </a:extLst>
              </a:tr>
              <a:tr h="243756">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AgentSection</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66123971"/>
                  </a:ext>
                </a:extLst>
              </a:tr>
              <a:tr h="243756">
                <a:tc>
                  <a:txBody>
                    <a:bodyPr/>
                    <a:lstStyle/>
                    <a:p>
                      <a:pPr fontAlgn="t"/>
                      <a:endParaRPr lang="en-GB" sz="1600" dirty="0">
                        <a:solidFill>
                          <a:srgbClr val="333333"/>
                        </a:solidFill>
                        <a:effectLst/>
                        <a:latin typeface="Consolas" panose="020B0609020204030204" pitchFamily="49" charset="0"/>
                      </a:endParaRP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71598137"/>
                  </a:ext>
                </a:extLst>
              </a:tr>
              <a:tr h="243756">
                <a:tc>
                  <a:txBody>
                    <a:bodyPr/>
                    <a:lstStyle/>
                    <a:p>
                      <a:pPr fontAlgn="t"/>
                      <a:r>
                        <a:rPr lang="en-GB" sz="1600" dirty="0">
                          <a:solidFill>
                            <a:srgbClr val="333333"/>
                          </a:solidFill>
                          <a:effectLst/>
                          <a:latin typeface="Consolas" panose="020B0609020204030204" pitchFamily="49" charset="0"/>
                        </a:rPr>
                        <a:t>&lt;/</a:t>
                      </a:r>
                      <a:r>
                        <a:rPr lang="en-GB" sz="1600" dirty="0">
                          <a:solidFill>
                            <a:srgbClr val="63A35C"/>
                          </a:solidFill>
                          <a:effectLst/>
                          <a:latin typeface="Consolas" panose="020B0609020204030204" pitchFamily="49" charset="0"/>
                        </a:rPr>
                        <a:t>Mission</a:t>
                      </a:r>
                      <a:r>
                        <a:rPr lang="en-GB" sz="1600" dirty="0">
                          <a:solidFill>
                            <a:srgbClr val="333333"/>
                          </a:solidFill>
                          <a:effectLst/>
                          <a:latin typeface="Consolas" panose="020B0609020204030204" pitchFamily="49" charset="0"/>
                        </a:rPr>
                        <a:t>&gt;</a:t>
                      </a:r>
                    </a:p>
                  </a:txBody>
                  <a:tcPr marL="4906" marR="4906" marT="2355"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113920069"/>
                  </a:ext>
                </a:extLst>
              </a:tr>
            </a:tbl>
          </a:graphicData>
        </a:graphic>
      </p:graphicFrame>
      <p:sp>
        <p:nvSpPr>
          <p:cNvPr id="15" name="Rectangle 14"/>
          <p:cNvSpPr/>
          <p:nvPr/>
        </p:nvSpPr>
        <p:spPr bwMode="auto">
          <a:xfrm>
            <a:off x="5649836" y="2913868"/>
            <a:ext cx="6542165" cy="259492"/>
          </a:xfrm>
          <a:prstGeom prst="rect">
            <a:avLst/>
          </a:prstGeom>
          <a:solidFill>
            <a:schemeClr val="tx2">
              <a:alpha val="20000"/>
            </a:scheme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
        <p:nvSpPr>
          <p:cNvPr id="16" name="Rectangle 15"/>
          <p:cNvSpPr/>
          <p:nvPr/>
        </p:nvSpPr>
        <p:spPr bwMode="auto">
          <a:xfrm>
            <a:off x="5649835" y="3156682"/>
            <a:ext cx="6542165" cy="259492"/>
          </a:xfrm>
          <a:prstGeom prst="rect">
            <a:avLst/>
          </a:prstGeom>
          <a:solidFill>
            <a:schemeClr val="tx2">
              <a:alpha val="20000"/>
            </a:scheme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
        <p:nvSpPr>
          <p:cNvPr id="17" name="Rectangle 16"/>
          <p:cNvSpPr/>
          <p:nvPr/>
        </p:nvSpPr>
        <p:spPr bwMode="auto">
          <a:xfrm>
            <a:off x="5649836" y="5091778"/>
            <a:ext cx="6542165" cy="259492"/>
          </a:xfrm>
          <a:prstGeom prst="rect">
            <a:avLst/>
          </a:prstGeom>
          <a:solidFill>
            <a:schemeClr val="tx2">
              <a:alpha val="20000"/>
            </a:scheme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5605606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6897"/>
            <a:ext cx="10515600" cy="1325563"/>
          </a:xfrm>
        </p:spPr>
        <p:txBody>
          <a:bodyPr/>
          <a:lstStyle/>
          <a:p>
            <a:r>
              <a:rPr lang="en-GB" dirty="0"/>
              <a:t>Mission XML - </a:t>
            </a:r>
            <a:r>
              <a:rPr lang="en-GB" dirty="0" err="1"/>
              <a:t>ServerInitialConditions</a:t>
            </a:r>
            <a:endParaRPr lang="en-GB" dirty="0"/>
          </a:p>
        </p:txBody>
      </p:sp>
      <p:sp>
        <p:nvSpPr>
          <p:cNvPr id="3" name="Text Placeholder 2"/>
          <p:cNvSpPr>
            <a:spLocks noGrp="1"/>
          </p:cNvSpPr>
          <p:nvPr>
            <p:ph type="body" sz="quarter" idx="10"/>
          </p:nvPr>
        </p:nvSpPr>
        <p:spPr>
          <a:xfrm>
            <a:off x="268928" y="1784953"/>
            <a:ext cx="5958555" cy="1810358"/>
          </a:xfrm>
        </p:spPr>
        <p:txBody>
          <a:bodyPr/>
          <a:lstStyle/>
          <a:p>
            <a:r>
              <a:rPr lang="en-GB" dirty="0"/>
              <a:t>High-level environment behaviour: time, weather, spawning mobs</a:t>
            </a:r>
          </a:p>
        </p:txBody>
      </p:sp>
      <p:sp>
        <p:nvSpPr>
          <p:cNvPr id="6" name="Rectangle 1"/>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8" name="Rectangle 2"/>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graphicFrame>
        <p:nvGraphicFramePr>
          <p:cNvPr id="14" name="Table 13"/>
          <p:cNvGraphicFramePr>
            <a:graphicFrameLocks noGrp="1"/>
          </p:cNvGraphicFramePr>
          <p:nvPr>
            <p:extLst/>
          </p:nvPr>
        </p:nvGraphicFramePr>
        <p:xfrm>
          <a:off x="6333950" y="1604993"/>
          <a:ext cx="5751896" cy="2703435"/>
        </p:xfrm>
        <a:graphic>
          <a:graphicData uri="http://schemas.openxmlformats.org/drawingml/2006/table">
            <a:tbl>
              <a:tblPr/>
              <a:tblGrid>
                <a:gridCol w="5751896">
                  <a:extLst>
                    <a:ext uri="{9D8B030D-6E8A-4147-A177-3AD203B41FA5}">
                      <a16:colId xmlns:a16="http://schemas.microsoft.com/office/drawing/2014/main" val="4030249349"/>
                    </a:ext>
                  </a:extLst>
                </a:gridCol>
              </a:tblGrid>
              <a:tr h="241401">
                <a:tc>
                  <a:txBody>
                    <a:bodyPr/>
                    <a:lstStyle/>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08500631"/>
                  </a:ext>
                </a:extLst>
              </a:tr>
              <a:tr h="241401">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ServerInitialConditions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1673771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Time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357721121"/>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StartTime</a:t>
                      </a:r>
                      <a:r>
                        <a:rPr lang="en-GB" sz="1600" dirty="0">
                          <a:solidFill>
                            <a:srgbClr val="333333"/>
                          </a:solidFill>
                          <a:effectLst/>
                          <a:latin typeface="Consolas" panose="020B0609020204030204" pitchFamily="49" charset="0"/>
                        </a:rPr>
                        <a:t>&gt;6000&lt;/</a:t>
                      </a:r>
                      <a:r>
                        <a:rPr lang="en-GB" sz="1600" dirty="0" err="1">
                          <a:solidFill>
                            <a:srgbClr val="63A35C"/>
                          </a:solidFill>
                          <a:effectLst/>
                          <a:latin typeface="Consolas" panose="020B0609020204030204" pitchFamily="49" charset="0"/>
                        </a:rPr>
                        <a:t>StartTime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671697845"/>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AllowPassageOfTime</a:t>
                      </a:r>
                      <a:r>
                        <a:rPr lang="en-GB" sz="1600" dirty="0">
                          <a:solidFill>
                            <a:srgbClr val="333333"/>
                          </a:solidFill>
                          <a:effectLst/>
                          <a:latin typeface="Consolas" panose="020B0609020204030204" pitchFamily="49" charset="0"/>
                        </a:rPr>
                        <a:t>&gt;false&lt;/</a:t>
                      </a:r>
                      <a:r>
                        <a:rPr lang="en-GB" sz="1600" dirty="0" err="1">
                          <a:solidFill>
                            <a:srgbClr val="63A35C"/>
                          </a:solidFill>
                          <a:effectLst/>
                          <a:latin typeface="Consolas" panose="020B0609020204030204" pitchFamily="49" charset="0"/>
                        </a:rPr>
                        <a:t>AllowPassageOfTime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68876507"/>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Time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6261486"/>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Weather</a:t>
                      </a:r>
                      <a:r>
                        <a:rPr lang="en-GB" sz="1600" dirty="0">
                          <a:solidFill>
                            <a:srgbClr val="333333"/>
                          </a:solidFill>
                          <a:effectLst/>
                          <a:latin typeface="Consolas" panose="020B0609020204030204" pitchFamily="49" charset="0"/>
                        </a:rPr>
                        <a:t>&gt;clear&lt;/</a:t>
                      </a:r>
                      <a:r>
                        <a:rPr lang="en-GB" sz="1600" dirty="0">
                          <a:solidFill>
                            <a:srgbClr val="63A35C"/>
                          </a:solidFill>
                          <a:effectLst/>
                          <a:latin typeface="Consolas" panose="020B0609020204030204" pitchFamily="49" charset="0"/>
                        </a:rPr>
                        <a:t>Weather</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11931581"/>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AllowSpawning</a:t>
                      </a:r>
                      <a:r>
                        <a:rPr lang="en-GB" sz="1600" dirty="0">
                          <a:solidFill>
                            <a:srgbClr val="333333"/>
                          </a:solidFill>
                          <a:effectLst/>
                          <a:latin typeface="Consolas" panose="020B0609020204030204" pitchFamily="49" charset="0"/>
                        </a:rPr>
                        <a:t>&gt;false&lt;/</a:t>
                      </a:r>
                      <a:r>
                        <a:rPr lang="en-GB" sz="1600" dirty="0" err="1">
                          <a:solidFill>
                            <a:srgbClr val="63A35C"/>
                          </a:solidFill>
                          <a:effectLst/>
                          <a:latin typeface="Consolas" panose="020B0609020204030204" pitchFamily="49" charset="0"/>
                        </a:rPr>
                        <a:t>AllowSpawning</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21354145"/>
                  </a:ext>
                </a:extLst>
              </a:tr>
              <a:tr h="480448">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ServerInitialConditions</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64147660"/>
                  </a:ext>
                </a:extLst>
              </a:tr>
            </a:tbl>
          </a:graphicData>
        </a:graphic>
      </p:graphicFrame>
      <p:sp>
        <p:nvSpPr>
          <p:cNvPr id="9" name="Rectangle 8"/>
          <p:cNvSpPr/>
          <p:nvPr/>
        </p:nvSpPr>
        <p:spPr>
          <a:xfrm>
            <a:off x="3109803" y="6391217"/>
            <a:ext cx="9082198" cy="301727"/>
          </a:xfrm>
          <a:prstGeom prst="rect">
            <a:avLst/>
          </a:prstGeom>
        </p:spPr>
        <p:txBody>
          <a:bodyPr wrap="square">
            <a:spAutoFit/>
          </a:bodyPr>
          <a:lstStyle/>
          <a:p>
            <a:pPr algn="r"/>
            <a:r>
              <a:rPr lang="en-GB" sz="1372" dirty="0"/>
              <a:t>Schema documentation:  </a:t>
            </a:r>
            <a:r>
              <a:rPr lang="en-GB" sz="1372" dirty="0">
                <a:hlinkClick r:id="rId2"/>
              </a:rPr>
              <a:t>http://microsoft.github.io/malmo/0.17.0/Schemas/Mission.html</a:t>
            </a:r>
            <a:endParaRPr lang="en-GB" sz="1372" dirty="0"/>
          </a:p>
        </p:txBody>
      </p:sp>
      <p:sp>
        <p:nvSpPr>
          <p:cNvPr id="10" name="Rectangle 9"/>
          <p:cNvSpPr/>
          <p:nvPr/>
        </p:nvSpPr>
        <p:spPr bwMode="auto">
          <a:xfrm>
            <a:off x="6333950" y="1569607"/>
            <a:ext cx="5697016" cy="2523767"/>
          </a:xfrm>
          <a:prstGeom prst="rect">
            <a:avLst/>
          </a:prstGeom>
          <a:solidFill>
            <a:srgbClr val="00BCF2">
              <a:alpha val="10196"/>
            </a:srgb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241030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dirty="0"/>
              <a:t>Mission XML</a:t>
            </a:r>
          </a:p>
        </p:txBody>
      </p:sp>
      <p:sp>
        <p:nvSpPr>
          <p:cNvPr id="6" name="Rectangle 1"/>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8" name="Rectangle 2"/>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graphicFrame>
        <p:nvGraphicFramePr>
          <p:cNvPr id="14" name="Table 13"/>
          <p:cNvGraphicFramePr>
            <a:graphicFrameLocks noGrp="1"/>
          </p:cNvGraphicFramePr>
          <p:nvPr>
            <p:extLst/>
          </p:nvPr>
        </p:nvGraphicFramePr>
        <p:xfrm>
          <a:off x="5323630" y="266057"/>
          <a:ext cx="6707297" cy="6126615"/>
        </p:xfrm>
        <a:graphic>
          <a:graphicData uri="http://schemas.openxmlformats.org/drawingml/2006/table">
            <a:tbl>
              <a:tblPr/>
              <a:tblGrid>
                <a:gridCol w="6707297">
                  <a:extLst>
                    <a:ext uri="{9D8B030D-6E8A-4147-A177-3AD203B41FA5}">
                      <a16:colId xmlns:a16="http://schemas.microsoft.com/office/drawing/2014/main" val="4030249349"/>
                    </a:ext>
                  </a:extLst>
                </a:gridCol>
              </a:tblGrid>
              <a:tr h="480448">
                <a:tc>
                  <a:txBody>
                    <a:bodyPr/>
                    <a:lstStyle/>
                    <a:p>
                      <a:pPr fontAlgn="t"/>
                      <a:r>
                        <a:rPr lang="en-GB" sz="1600" dirty="0">
                          <a:solidFill>
                            <a:srgbClr val="333333"/>
                          </a:solidFill>
                          <a:effectLst/>
                          <a:latin typeface="Consolas" panose="020B0609020204030204" pitchFamily="49" charset="0"/>
                        </a:rPr>
                        <a:t>[...]</a:t>
                      </a:r>
                    </a:p>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78384669"/>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FlatWorldGenerator</a:t>
                      </a:r>
                      <a:r>
                        <a:rPr lang="en-GB" sz="1600" dirty="0">
                          <a:solidFill>
                            <a:srgbClr val="333333"/>
                          </a:solidFill>
                          <a:effectLst/>
                          <a:latin typeface="Consolas" panose="020B0609020204030204" pitchFamily="49" charset="0"/>
                        </a:rPr>
                        <a:t>  </a:t>
                      </a:r>
                    </a:p>
                    <a:p>
                      <a:pPr fontAlgn="t"/>
                      <a:r>
                        <a:rPr lang="en-GB" sz="1600" dirty="0">
                          <a:solidFill>
                            <a:srgbClr val="795DA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generatorString</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"3;7,220*1,5*3,2;3;,biome_1"</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034352434"/>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DrawingDecorator</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    </a:t>
                      </a:r>
                      <a:r>
                        <a:rPr lang="en-GB" sz="1600" dirty="0">
                          <a:solidFill>
                            <a:srgbClr val="969896"/>
                          </a:solidFill>
                          <a:effectLst/>
                          <a:latin typeface="Consolas" panose="020B0609020204030204" pitchFamily="49" charset="0"/>
                        </a:rPr>
                        <a:t>&lt;!-- limits of our arena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66838092"/>
                  </a:ext>
                </a:extLst>
              </a:tr>
              <a:tr h="719495">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DrawCuboid</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"46"</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"7"</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"50“</a:t>
                      </a:r>
                    </a:p>
                    <a:p>
                      <a:pPr fontAlgn="t"/>
                      <a:r>
                        <a:rPr lang="en-GB" sz="1600" dirty="0">
                          <a:solidFill>
                            <a:srgbClr val="183691"/>
                          </a:solidFill>
                          <a:effectLst/>
                          <a:latin typeface="Consolas" panose="020B0609020204030204" pitchFamily="49" charset="0"/>
                        </a:rPr>
                        <a:t>      </a:t>
                      </a:r>
                      <a:r>
                        <a:rPr lang="en-GB" sz="1600" dirty="0">
                          <a:solidFill>
                            <a:srgbClr val="795DA3"/>
                          </a:solidFill>
                          <a:effectLst/>
                          <a:latin typeface="Consolas" panose="020B0609020204030204" pitchFamily="49" charset="0"/>
                        </a:rPr>
                        <a:t>z2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"18"</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"air"</a:t>
                      </a:r>
                      <a:r>
                        <a:rPr lang="en-GB" sz="1600" dirty="0">
                          <a:solidFill>
                            <a:srgbClr val="333333"/>
                          </a:solidFill>
                          <a:effectLst/>
                          <a:latin typeface="Consolas" panose="020B0609020204030204" pitchFamily="49" charset="0"/>
                        </a:rPr>
                        <a:t> /&gt;</a:t>
                      </a:r>
                    </a:p>
                    <a:p>
                      <a:pPr fontAlgn="t"/>
                      <a:r>
                        <a:rPr lang="en-GB" sz="1600" dirty="0">
                          <a:solidFill>
                            <a:srgbClr val="333333"/>
                          </a:solidFill>
                          <a:effectLst/>
                          <a:latin typeface="Consolas" panose="020B0609020204030204" pitchFamily="49" charset="0"/>
                        </a:rPr>
                        <a:t>    </a:t>
                      </a:r>
                      <a:r>
                        <a:rPr lang="es-ES" sz="1600" dirty="0">
                          <a:solidFill>
                            <a:srgbClr val="969896"/>
                          </a:solidFill>
                          <a:effectLst/>
                          <a:latin typeface="Consolas" panose="020B0609020204030204" pitchFamily="49" charset="0"/>
                        </a:rPr>
                        <a:t>&lt;!-- lava </a:t>
                      </a:r>
                      <a:r>
                        <a:rPr lang="es-ES" sz="1600" dirty="0" err="1">
                          <a:solidFill>
                            <a:srgbClr val="969896"/>
                          </a:solidFill>
                          <a:effectLst/>
                          <a:latin typeface="Consolas" panose="020B0609020204030204" pitchFamily="49" charset="0"/>
                        </a:rPr>
                        <a:t>floor</a:t>
                      </a:r>
                      <a:r>
                        <a:rPr lang="es-ES" sz="1600" dirty="0">
                          <a:solidFill>
                            <a:srgbClr val="969896"/>
                          </a:solidFill>
                          <a:effectLst/>
                          <a:latin typeface="Consolas" panose="020B0609020204030204" pitchFamily="49" charset="0"/>
                        </a:rPr>
                        <a:t>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53280569"/>
                  </a:ext>
                </a:extLst>
              </a:tr>
              <a:tr h="719495">
                <a:tc>
                  <a:txBody>
                    <a:bodyPr/>
                    <a:lstStyle/>
                    <a:p>
                      <a:pPr fontAlgn="t"/>
                      <a:r>
                        <a:rPr lang="es-ES" sz="1600" dirty="0">
                          <a:solidFill>
                            <a:srgbClr val="333333"/>
                          </a:solidFill>
                          <a:effectLst/>
                          <a:latin typeface="Consolas" panose="020B0609020204030204" pitchFamily="49" charset="0"/>
                        </a:rPr>
                        <a:t>    &lt;</a:t>
                      </a:r>
                      <a:r>
                        <a:rPr lang="es-ES" sz="1600" dirty="0" err="1">
                          <a:solidFill>
                            <a:srgbClr val="63A35C"/>
                          </a:solidFill>
                          <a:effectLst/>
                          <a:latin typeface="Consolas" panose="020B0609020204030204" pitchFamily="49" charset="0"/>
                        </a:rPr>
                        <a:t>DrawCuboid</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x1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"-2"</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y1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"45"</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z1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"-2"</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x2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"7"</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y2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"45“</a:t>
                      </a:r>
                    </a:p>
                    <a:p>
                      <a:pPr fontAlgn="t"/>
                      <a:r>
                        <a:rPr lang="es-ES" sz="1600" dirty="0">
                          <a:solidFill>
                            <a:srgbClr val="183691"/>
                          </a:solidFill>
                          <a:effectLst/>
                          <a:latin typeface="Consolas" panose="020B0609020204030204" pitchFamily="49" charset="0"/>
                        </a:rPr>
                        <a:t>     </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z2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"18"</a:t>
                      </a:r>
                      <a:r>
                        <a:rPr lang="es-ES" sz="1600" dirty="0">
                          <a:solidFill>
                            <a:srgbClr val="333333"/>
                          </a:solidFill>
                          <a:effectLst/>
                          <a:latin typeface="Consolas" panose="020B0609020204030204" pitchFamily="49" charset="0"/>
                        </a:rPr>
                        <a:t> </a:t>
                      </a:r>
                      <a:r>
                        <a:rPr lang="es-ES" sz="1600" dirty="0" err="1">
                          <a:solidFill>
                            <a:srgbClr val="795DA3"/>
                          </a:solidFill>
                          <a:effectLst/>
                          <a:latin typeface="Consolas" panose="020B0609020204030204" pitchFamily="49" charset="0"/>
                        </a:rPr>
                        <a:t>type</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"lava"</a:t>
                      </a:r>
                      <a:r>
                        <a:rPr lang="es-ES" sz="1600" dirty="0">
                          <a:solidFill>
                            <a:srgbClr val="333333"/>
                          </a:solidFill>
                          <a:effectLst/>
                          <a:latin typeface="Consolas" panose="020B0609020204030204" pitchFamily="49" charset="0"/>
                        </a:rPr>
                        <a:t> /&gt;</a:t>
                      </a:r>
                    </a:p>
                    <a:p>
                      <a:pPr fontAlgn="t"/>
                      <a:r>
                        <a:rPr lang="es-ES" sz="1600" dirty="0">
                          <a:solidFill>
                            <a:srgbClr val="333333"/>
                          </a:solidFill>
                          <a:effectLst/>
                          <a:latin typeface="Consolas" panose="020B0609020204030204" pitchFamily="49" charset="0"/>
                        </a:rPr>
                        <a:t>    </a:t>
                      </a:r>
                      <a:r>
                        <a:rPr lang="en-GB" sz="1600" dirty="0">
                          <a:solidFill>
                            <a:srgbClr val="969896"/>
                          </a:solidFill>
                          <a:effectLst/>
                          <a:latin typeface="Consolas" panose="020B0609020204030204" pitchFamily="49" charset="0"/>
                        </a:rPr>
                        <a:t>&lt;!-- floor of the arena --&gt;</a:t>
                      </a:r>
                      <a:endParaRPr lang="es-ES"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92164972"/>
                  </a:ext>
                </a:extLst>
              </a:tr>
              <a:tr h="719495">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DrawCuboid</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"3"</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p>
                    <a:p>
                      <a:pPr fontAlgn="t"/>
                      <a:r>
                        <a:rPr lang="en-GB" sz="1600" dirty="0">
                          <a:solidFill>
                            <a:srgbClr val="183691"/>
                          </a:solidFill>
                          <a:effectLst/>
                          <a:latin typeface="Consolas" panose="020B0609020204030204" pitchFamily="49" charset="0"/>
                        </a:rPr>
                        <a:t>     </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"sandstone"</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the starting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13626648"/>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"cobblestone"</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the destination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97274163"/>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lapis_block</a:t>
                      </a:r>
                      <a:r>
                        <a:rPr lang="en-GB" sz="1600" dirty="0">
                          <a:solidFill>
                            <a:srgbClr val="183691"/>
                          </a:solidFill>
                          <a:effectLst/>
                          <a:latin typeface="Consolas" panose="020B0609020204030204" pitchFamily="49" charset="0"/>
                        </a:rPr>
                        <a:t>"</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another destination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1715581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DrawItem</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"46"</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"diamond"</a:t>
                      </a:r>
                      <a:r>
                        <a:rPr lang="en-GB" sz="1600" dirty="0">
                          <a:solidFill>
                            <a:srgbClr val="333333"/>
                          </a:solidFill>
                          <a:effectLst/>
                          <a:latin typeface="Consolas" panose="020B0609020204030204" pitchFamily="49" charset="0"/>
                        </a:rPr>
                        <a:t> /&gt;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40558413"/>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DrawingDecorator</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28722086"/>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ServerQuitFromTimeUp</a:t>
                      </a:r>
                      <a:r>
                        <a:rPr lang="en-GB" sz="1600" dirty="0">
                          <a:solidFill>
                            <a:srgbClr val="33333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timeLimitMs</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"10000"</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962316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ServerQuitWhenAnyAgentFinishes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30466693"/>
                  </a:ext>
                </a:extLst>
              </a:tr>
              <a:tr h="480448">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636840465"/>
                  </a:ext>
                </a:extLst>
              </a:tr>
            </a:tbl>
          </a:graphicData>
        </a:graphic>
      </p:graphicFrame>
      <p:sp>
        <p:nvSpPr>
          <p:cNvPr id="9" name="Rectangle 8"/>
          <p:cNvSpPr/>
          <p:nvPr/>
        </p:nvSpPr>
        <p:spPr>
          <a:xfrm>
            <a:off x="5071878" y="6391217"/>
            <a:ext cx="7120123" cy="301727"/>
          </a:xfrm>
          <a:prstGeom prst="rect">
            <a:avLst/>
          </a:prstGeom>
        </p:spPr>
        <p:txBody>
          <a:bodyPr wrap="square">
            <a:spAutoFit/>
          </a:bodyPr>
          <a:lstStyle/>
          <a:p>
            <a:pPr algn="r"/>
            <a:r>
              <a:rPr lang="en-GB" sz="1372" dirty="0"/>
              <a:t>Schema documentation:  </a:t>
            </a:r>
            <a:r>
              <a:rPr lang="en-GB" sz="1372" dirty="0">
                <a:hlinkClick r:id="rId2"/>
              </a:rPr>
              <a:t>http://microsoft.github.io/malmo/0.17.0/Schemas/Mission.html</a:t>
            </a:r>
            <a:endParaRPr lang="en-GB" sz="1372" dirty="0"/>
          </a:p>
        </p:txBody>
      </p:sp>
      <p:sp>
        <p:nvSpPr>
          <p:cNvPr id="10" name="Text Placeholder 2"/>
          <p:cNvSpPr>
            <a:spLocks noGrp="1"/>
          </p:cNvSpPr>
          <p:nvPr>
            <p:ph type="body" sz="quarter" idx="10"/>
          </p:nvPr>
        </p:nvSpPr>
        <p:spPr>
          <a:xfrm>
            <a:off x="268928" y="1216575"/>
            <a:ext cx="4508073" cy="1484494"/>
          </a:xfrm>
        </p:spPr>
        <p:txBody>
          <a:bodyPr/>
          <a:lstStyle/>
          <a:p>
            <a:r>
              <a:rPr lang="en-GB" sz="3137" dirty="0"/>
              <a:t>Task-specific environment behaviour: world, exit conditions</a:t>
            </a:r>
          </a:p>
        </p:txBody>
      </p:sp>
      <p:sp>
        <p:nvSpPr>
          <p:cNvPr id="11" name="Rectangle 10"/>
          <p:cNvSpPr/>
          <p:nvPr/>
        </p:nvSpPr>
        <p:spPr bwMode="auto">
          <a:xfrm>
            <a:off x="5323632" y="218875"/>
            <a:ext cx="6388872" cy="6139150"/>
          </a:xfrm>
          <a:prstGeom prst="rect">
            <a:avLst/>
          </a:prstGeom>
          <a:solidFill>
            <a:srgbClr val="00BCF2">
              <a:alpha val="10196"/>
            </a:srgb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0843470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2"/>
            <a:ext cx="10515600" cy="1325563"/>
          </a:xfrm>
        </p:spPr>
        <p:txBody>
          <a:bodyPr/>
          <a:lstStyle/>
          <a:p>
            <a:r>
              <a:rPr lang="en-GB" dirty="0"/>
              <a:t>Mission XML</a:t>
            </a:r>
          </a:p>
        </p:txBody>
      </p:sp>
      <p:sp>
        <p:nvSpPr>
          <p:cNvPr id="6" name="Rectangle 1"/>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8" name="Rectangle 2"/>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9" name="Rectangle 8"/>
          <p:cNvSpPr/>
          <p:nvPr/>
        </p:nvSpPr>
        <p:spPr>
          <a:xfrm>
            <a:off x="5071878" y="6391217"/>
            <a:ext cx="7120123" cy="301727"/>
          </a:xfrm>
          <a:prstGeom prst="rect">
            <a:avLst/>
          </a:prstGeom>
        </p:spPr>
        <p:txBody>
          <a:bodyPr wrap="square">
            <a:spAutoFit/>
          </a:bodyPr>
          <a:lstStyle/>
          <a:p>
            <a:pPr algn="r"/>
            <a:r>
              <a:rPr lang="en-GB" sz="1372" dirty="0"/>
              <a:t>Schema documentation:  </a:t>
            </a:r>
            <a:r>
              <a:rPr lang="en-GB" sz="1372" dirty="0">
                <a:hlinkClick r:id="rId2"/>
              </a:rPr>
              <a:t>http://microsoft.github.io/malmo/0.17.0/Schemas/Mission.html</a:t>
            </a:r>
            <a:endParaRPr lang="en-GB" sz="1372" dirty="0"/>
          </a:p>
        </p:txBody>
      </p:sp>
      <p:sp>
        <p:nvSpPr>
          <p:cNvPr id="10" name="Text Placeholder 2"/>
          <p:cNvSpPr>
            <a:spLocks noGrp="1"/>
          </p:cNvSpPr>
          <p:nvPr>
            <p:ph type="body" sz="quarter" idx="10"/>
          </p:nvPr>
        </p:nvSpPr>
        <p:spPr>
          <a:xfrm>
            <a:off x="268928" y="1216575"/>
            <a:ext cx="4508073" cy="1484494"/>
          </a:xfrm>
        </p:spPr>
        <p:txBody>
          <a:bodyPr/>
          <a:lstStyle/>
          <a:p>
            <a:r>
              <a:rPr lang="en-GB" sz="3137" dirty="0"/>
              <a:t>Task-specific environment behaviour: world, exit conditions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28" y="2810957"/>
            <a:ext cx="4789950" cy="3782972"/>
          </a:xfrm>
          <a:prstGeom prst="rect">
            <a:avLst/>
          </a:prstGeom>
        </p:spPr>
      </p:pic>
      <p:graphicFrame>
        <p:nvGraphicFramePr>
          <p:cNvPr id="13" name="Table 12"/>
          <p:cNvGraphicFramePr>
            <a:graphicFrameLocks noGrp="1"/>
          </p:cNvGraphicFramePr>
          <p:nvPr>
            <p:extLst/>
          </p:nvPr>
        </p:nvGraphicFramePr>
        <p:xfrm>
          <a:off x="5323630" y="266057"/>
          <a:ext cx="6707297" cy="6126615"/>
        </p:xfrm>
        <a:graphic>
          <a:graphicData uri="http://schemas.openxmlformats.org/drawingml/2006/table">
            <a:tbl>
              <a:tblPr/>
              <a:tblGrid>
                <a:gridCol w="6707297">
                  <a:extLst>
                    <a:ext uri="{9D8B030D-6E8A-4147-A177-3AD203B41FA5}">
                      <a16:colId xmlns:a16="http://schemas.microsoft.com/office/drawing/2014/main" val="4030249349"/>
                    </a:ext>
                  </a:extLst>
                </a:gridCol>
              </a:tblGrid>
              <a:tr h="480448">
                <a:tc>
                  <a:txBody>
                    <a:bodyPr/>
                    <a:lstStyle/>
                    <a:p>
                      <a:pPr fontAlgn="t"/>
                      <a:r>
                        <a:rPr lang="en-GB" sz="1600" dirty="0">
                          <a:solidFill>
                            <a:srgbClr val="333333"/>
                          </a:solidFill>
                          <a:effectLst/>
                          <a:latin typeface="Consolas" panose="020B0609020204030204" pitchFamily="49" charset="0"/>
                        </a:rPr>
                        <a:t>[...]</a:t>
                      </a:r>
                    </a:p>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78384669"/>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FlatWorldGenerator</a:t>
                      </a:r>
                      <a:r>
                        <a:rPr lang="en-GB" sz="1600" dirty="0">
                          <a:solidFill>
                            <a:srgbClr val="333333"/>
                          </a:solidFill>
                          <a:effectLst/>
                          <a:latin typeface="Consolas" panose="020B0609020204030204" pitchFamily="49" charset="0"/>
                        </a:rPr>
                        <a:t>  </a:t>
                      </a:r>
                    </a:p>
                    <a:p>
                      <a:pPr fontAlgn="t"/>
                      <a:r>
                        <a:rPr lang="en-GB" sz="1600" dirty="0">
                          <a:solidFill>
                            <a:srgbClr val="795DA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generatorString</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"3;7,220*1,5*3,2;3;,biome_1"</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034352434"/>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DrawingDecorator</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    </a:t>
                      </a:r>
                      <a:r>
                        <a:rPr lang="en-GB" sz="1600" dirty="0">
                          <a:solidFill>
                            <a:srgbClr val="969896"/>
                          </a:solidFill>
                          <a:effectLst/>
                          <a:latin typeface="Consolas" panose="020B0609020204030204" pitchFamily="49" charset="0"/>
                        </a:rPr>
                        <a:t>&lt;!-- limits of our arena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66838092"/>
                  </a:ext>
                </a:extLst>
              </a:tr>
              <a:tr h="719495">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DrawCuboid</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"46"</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"7"</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"50“</a:t>
                      </a:r>
                    </a:p>
                    <a:p>
                      <a:pPr fontAlgn="t"/>
                      <a:r>
                        <a:rPr lang="en-GB" sz="1600" dirty="0">
                          <a:solidFill>
                            <a:srgbClr val="183691"/>
                          </a:solidFill>
                          <a:effectLst/>
                          <a:latin typeface="Consolas" panose="020B0609020204030204" pitchFamily="49" charset="0"/>
                        </a:rPr>
                        <a:t>      </a:t>
                      </a:r>
                      <a:r>
                        <a:rPr lang="en-GB" sz="1600" dirty="0">
                          <a:solidFill>
                            <a:srgbClr val="795DA3"/>
                          </a:solidFill>
                          <a:effectLst/>
                          <a:latin typeface="Consolas" panose="020B0609020204030204" pitchFamily="49" charset="0"/>
                        </a:rPr>
                        <a:t>z2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"18"</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"air"</a:t>
                      </a:r>
                      <a:r>
                        <a:rPr lang="en-GB" sz="1600" dirty="0">
                          <a:solidFill>
                            <a:srgbClr val="333333"/>
                          </a:solidFill>
                          <a:effectLst/>
                          <a:latin typeface="Consolas" panose="020B0609020204030204" pitchFamily="49" charset="0"/>
                        </a:rPr>
                        <a:t> /&gt;</a:t>
                      </a:r>
                    </a:p>
                    <a:p>
                      <a:pPr fontAlgn="t"/>
                      <a:r>
                        <a:rPr lang="en-GB" sz="1600" dirty="0">
                          <a:solidFill>
                            <a:srgbClr val="333333"/>
                          </a:solidFill>
                          <a:effectLst/>
                          <a:latin typeface="Consolas" panose="020B0609020204030204" pitchFamily="49" charset="0"/>
                        </a:rPr>
                        <a:t>    </a:t>
                      </a:r>
                      <a:r>
                        <a:rPr lang="es-ES" sz="1600" dirty="0">
                          <a:solidFill>
                            <a:srgbClr val="969896"/>
                          </a:solidFill>
                          <a:effectLst/>
                          <a:latin typeface="Consolas" panose="020B0609020204030204" pitchFamily="49" charset="0"/>
                        </a:rPr>
                        <a:t>&lt;!-- lava </a:t>
                      </a:r>
                      <a:r>
                        <a:rPr lang="es-ES" sz="1600" dirty="0" err="1">
                          <a:solidFill>
                            <a:srgbClr val="969896"/>
                          </a:solidFill>
                          <a:effectLst/>
                          <a:latin typeface="Consolas" panose="020B0609020204030204" pitchFamily="49" charset="0"/>
                        </a:rPr>
                        <a:t>floor</a:t>
                      </a:r>
                      <a:r>
                        <a:rPr lang="es-ES" sz="1600" dirty="0">
                          <a:solidFill>
                            <a:srgbClr val="969896"/>
                          </a:solidFill>
                          <a:effectLst/>
                          <a:latin typeface="Consolas" panose="020B0609020204030204" pitchFamily="49" charset="0"/>
                        </a:rPr>
                        <a:t>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53280569"/>
                  </a:ext>
                </a:extLst>
              </a:tr>
              <a:tr h="719495">
                <a:tc>
                  <a:txBody>
                    <a:bodyPr/>
                    <a:lstStyle/>
                    <a:p>
                      <a:pPr fontAlgn="t"/>
                      <a:r>
                        <a:rPr lang="es-ES" sz="1600" dirty="0">
                          <a:solidFill>
                            <a:srgbClr val="333333"/>
                          </a:solidFill>
                          <a:effectLst/>
                          <a:latin typeface="Consolas" panose="020B0609020204030204" pitchFamily="49" charset="0"/>
                        </a:rPr>
                        <a:t>    &lt;</a:t>
                      </a:r>
                      <a:r>
                        <a:rPr lang="es-ES" sz="1600" dirty="0" err="1">
                          <a:solidFill>
                            <a:srgbClr val="63A35C"/>
                          </a:solidFill>
                          <a:effectLst/>
                          <a:latin typeface="Consolas" panose="020B0609020204030204" pitchFamily="49" charset="0"/>
                        </a:rPr>
                        <a:t>DrawCuboid</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x1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"-2"</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y1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"45"</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z1</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"-2"</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x2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"7"</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y2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"45“</a:t>
                      </a:r>
                    </a:p>
                    <a:p>
                      <a:pPr fontAlgn="t"/>
                      <a:r>
                        <a:rPr lang="es-ES" sz="1600" dirty="0">
                          <a:solidFill>
                            <a:srgbClr val="183691"/>
                          </a:solidFill>
                          <a:effectLst/>
                          <a:latin typeface="Consolas" panose="020B0609020204030204" pitchFamily="49" charset="0"/>
                        </a:rPr>
                        <a:t>     </a:t>
                      </a:r>
                      <a:r>
                        <a:rPr lang="es-ES" sz="1600" dirty="0">
                          <a:solidFill>
                            <a:srgbClr val="333333"/>
                          </a:solidFill>
                          <a:effectLst/>
                          <a:latin typeface="Consolas" panose="020B0609020204030204" pitchFamily="49" charset="0"/>
                        </a:rPr>
                        <a:t> </a:t>
                      </a:r>
                      <a:r>
                        <a:rPr lang="es-ES" sz="1600" dirty="0">
                          <a:solidFill>
                            <a:srgbClr val="795DA3"/>
                          </a:solidFill>
                          <a:effectLst/>
                          <a:latin typeface="Consolas" panose="020B0609020204030204" pitchFamily="49" charset="0"/>
                        </a:rPr>
                        <a:t>z2</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"18"</a:t>
                      </a:r>
                      <a:r>
                        <a:rPr lang="es-ES" sz="1600" dirty="0">
                          <a:solidFill>
                            <a:srgbClr val="333333"/>
                          </a:solidFill>
                          <a:effectLst/>
                          <a:latin typeface="Consolas" panose="020B0609020204030204" pitchFamily="49" charset="0"/>
                        </a:rPr>
                        <a:t> </a:t>
                      </a:r>
                      <a:r>
                        <a:rPr lang="es-ES" sz="1600" dirty="0" err="1">
                          <a:solidFill>
                            <a:srgbClr val="795DA3"/>
                          </a:solidFill>
                          <a:effectLst/>
                          <a:latin typeface="Consolas" panose="020B0609020204030204" pitchFamily="49" charset="0"/>
                        </a:rPr>
                        <a:t>type</a:t>
                      </a:r>
                      <a:r>
                        <a:rPr lang="es-ES" sz="1600" dirty="0">
                          <a:solidFill>
                            <a:srgbClr val="333333"/>
                          </a:solidFill>
                          <a:effectLst/>
                          <a:latin typeface="Consolas" panose="020B0609020204030204" pitchFamily="49" charset="0"/>
                        </a:rPr>
                        <a:t>=</a:t>
                      </a:r>
                      <a:r>
                        <a:rPr lang="es-ES" sz="1600" dirty="0">
                          <a:solidFill>
                            <a:srgbClr val="183691"/>
                          </a:solidFill>
                          <a:effectLst/>
                          <a:latin typeface="Consolas" panose="020B0609020204030204" pitchFamily="49" charset="0"/>
                        </a:rPr>
                        <a:t>"lava"</a:t>
                      </a:r>
                      <a:r>
                        <a:rPr lang="es-ES" sz="1600" dirty="0">
                          <a:solidFill>
                            <a:srgbClr val="333333"/>
                          </a:solidFill>
                          <a:effectLst/>
                          <a:latin typeface="Consolas" panose="020B0609020204030204" pitchFamily="49" charset="0"/>
                        </a:rPr>
                        <a:t> /&gt;</a:t>
                      </a:r>
                    </a:p>
                    <a:p>
                      <a:pPr fontAlgn="t"/>
                      <a:r>
                        <a:rPr lang="es-ES" sz="1600" dirty="0">
                          <a:solidFill>
                            <a:srgbClr val="333333"/>
                          </a:solidFill>
                          <a:effectLst/>
                          <a:latin typeface="Consolas" panose="020B0609020204030204" pitchFamily="49" charset="0"/>
                        </a:rPr>
                        <a:t>    </a:t>
                      </a:r>
                      <a:r>
                        <a:rPr lang="en-GB" sz="1600" dirty="0">
                          <a:solidFill>
                            <a:srgbClr val="969896"/>
                          </a:solidFill>
                          <a:effectLst/>
                          <a:latin typeface="Consolas" panose="020B0609020204030204" pitchFamily="49" charset="0"/>
                        </a:rPr>
                        <a:t>&lt;!-- floor of the arena --&gt;</a:t>
                      </a:r>
                      <a:endParaRPr lang="es-ES"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292164972"/>
                  </a:ext>
                </a:extLst>
              </a:tr>
              <a:tr h="719495">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DrawCuboid</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z1</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"3"</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p>
                    <a:p>
                      <a:pPr fontAlgn="t"/>
                      <a:r>
                        <a:rPr lang="en-GB" sz="1600" dirty="0">
                          <a:solidFill>
                            <a:srgbClr val="183691"/>
                          </a:solidFill>
                          <a:effectLst/>
                          <a:latin typeface="Consolas" panose="020B0609020204030204" pitchFamily="49" charset="0"/>
                        </a:rPr>
                        <a:t>     </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z2</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"sandstone"</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the starting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13626648"/>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"cobblestone"</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the destination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97274163"/>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"45"</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lapis_block</a:t>
                      </a:r>
                      <a:r>
                        <a:rPr lang="en-GB" sz="1600" dirty="0">
                          <a:solidFill>
                            <a:srgbClr val="183691"/>
                          </a:solidFill>
                          <a:effectLst/>
                          <a:latin typeface="Consolas" panose="020B0609020204030204" pitchFamily="49" charset="0"/>
                        </a:rPr>
                        <a:t>"</a:t>
                      </a:r>
                      <a:r>
                        <a:rPr lang="en-GB" sz="1600" dirty="0">
                          <a:solidFill>
                            <a:srgbClr val="333333"/>
                          </a:solidFill>
                          <a:effectLst/>
                          <a:latin typeface="Consolas" panose="020B0609020204030204" pitchFamily="49" charset="0"/>
                        </a:rPr>
                        <a:t> /&gt;</a:t>
                      </a:r>
                      <a:endParaRPr lang="en-GB" sz="1600" dirty="0">
                        <a:solidFill>
                          <a:srgbClr val="969896"/>
                        </a:solidFill>
                        <a:effectLst/>
                        <a:latin typeface="Consolas" panose="020B0609020204030204" pitchFamily="49" charset="0"/>
                      </a:endParaRPr>
                    </a:p>
                    <a:p>
                      <a:pPr fontAlgn="t"/>
                      <a:r>
                        <a:rPr lang="en-GB" sz="1600" dirty="0">
                          <a:solidFill>
                            <a:srgbClr val="969896"/>
                          </a:solidFill>
                          <a:effectLst/>
                          <a:latin typeface="Consolas" panose="020B0609020204030204" pitchFamily="49" charset="0"/>
                        </a:rPr>
                        <a:t>    &lt;!-- another destination marker --&gt;</a:t>
                      </a:r>
                      <a:endParaRPr lang="en-GB" sz="1600" dirty="0">
                        <a:solidFill>
                          <a:srgbClr val="333333"/>
                        </a:solidFill>
                        <a:effectLst/>
                        <a:latin typeface="Consolas" panose="020B0609020204030204" pitchFamily="49" charset="0"/>
                      </a:endParaRP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1715581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DrawItem</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x</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y</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"46"</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z</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"12"</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"diamond"</a:t>
                      </a:r>
                      <a:r>
                        <a:rPr lang="en-GB" sz="1600" dirty="0">
                          <a:solidFill>
                            <a:srgbClr val="333333"/>
                          </a:solidFill>
                          <a:effectLst/>
                          <a:latin typeface="Consolas" panose="020B0609020204030204" pitchFamily="49" charset="0"/>
                        </a:rPr>
                        <a:t> /&gt;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40558413"/>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DrawingDecorator</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28722086"/>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ServerQuitFromTimeUp</a:t>
                      </a:r>
                      <a:r>
                        <a:rPr lang="en-GB" sz="1600" dirty="0">
                          <a:solidFill>
                            <a:srgbClr val="33333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timeLimitMs</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"10000"</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962316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ServerQuitWhenAnyAgentFinishes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530466693"/>
                  </a:ext>
                </a:extLst>
              </a:tr>
              <a:tr h="480448">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ServerHandlers</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636840465"/>
                  </a:ext>
                </a:extLst>
              </a:tr>
            </a:tbl>
          </a:graphicData>
        </a:graphic>
      </p:graphicFrame>
      <p:sp>
        <p:nvSpPr>
          <p:cNvPr id="15" name="Rectangle 14"/>
          <p:cNvSpPr/>
          <p:nvPr/>
        </p:nvSpPr>
        <p:spPr bwMode="auto">
          <a:xfrm>
            <a:off x="5323632" y="218875"/>
            <a:ext cx="6388872" cy="6139150"/>
          </a:xfrm>
          <a:prstGeom prst="rect">
            <a:avLst/>
          </a:prstGeom>
          <a:solidFill>
            <a:srgbClr val="00BCF2">
              <a:alpha val="10196"/>
            </a:srgb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14838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dirty="0"/>
              <a:t>Mission XML</a:t>
            </a:r>
          </a:p>
        </p:txBody>
      </p:sp>
      <p:sp>
        <p:nvSpPr>
          <p:cNvPr id="6" name="Rectangle 1"/>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sp>
        <p:nvSpPr>
          <p:cNvPr id="8" name="Rectangle 2"/>
          <p:cNvSpPr>
            <a:spLocks noChangeArrowheads="1"/>
          </p:cNvSpPr>
          <p:nvPr/>
        </p:nvSpPr>
        <p:spPr bwMode="auto">
          <a:xfrm>
            <a:off x="5982391" y="568006"/>
            <a:ext cx="181099" cy="76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642" tIns="304937" rIns="89642" bIns="44821" numCol="1" anchor="ctr" anchorCtr="0" compatLnSpc="1">
            <a:prstTxWarp prst="textNoShape">
              <a:avLst/>
            </a:prstTxWarp>
            <a:spAutoFit/>
          </a:bodyPr>
          <a:lstStyle/>
          <a:p>
            <a:pPr defTabSz="896386" eaLnBrk="0" fontAlgn="base" hangingPunct="0">
              <a:spcBef>
                <a:spcPct val="0"/>
              </a:spcBef>
              <a:spcAft>
                <a:spcPct val="0"/>
              </a:spcAft>
            </a:pPr>
            <a:br>
              <a:rPr lang="en-US" altLang="en-US" sz="882">
                <a:solidFill>
                  <a:srgbClr val="767676"/>
                </a:solidFill>
                <a:latin typeface="-apple-system"/>
              </a:rPr>
            </a:br>
            <a:endParaRPr lang="en-US" altLang="en-US" sz="1765">
              <a:latin typeface="Arial" panose="020B0604020202020204" pitchFamily="34" charset="0"/>
            </a:endParaRPr>
          </a:p>
        </p:txBody>
      </p:sp>
      <p:graphicFrame>
        <p:nvGraphicFramePr>
          <p:cNvPr id="14" name="Table 13"/>
          <p:cNvGraphicFramePr>
            <a:graphicFrameLocks noGrp="1"/>
          </p:cNvGraphicFramePr>
          <p:nvPr>
            <p:extLst/>
          </p:nvPr>
        </p:nvGraphicFramePr>
        <p:xfrm>
          <a:off x="5284189" y="227249"/>
          <a:ext cx="6907812" cy="6147810"/>
        </p:xfrm>
        <a:graphic>
          <a:graphicData uri="http://schemas.openxmlformats.org/drawingml/2006/table">
            <a:tbl>
              <a:tblPr/>
              <a:tblGrid>
                <a:gridCol w="6907812">
                  <a:extLst>
                    <a:ext uri="{9D8B030D-6E8A-4147-A177-3AD203B41FA5}">
                      <a16:colId xmlns:a16="http://schemas.microsoft.com/office/drawing/2014/main" val="4030249349"/>
                    </a:ext>
                  </a:extLst>
                </a:gridCol>
              </a:tblGrid>
              <a:tr h="241401">
                <a:tc>
                  <a:txBody>
                    <a:bodyPr/>
                    <a:lstStyle/>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5864332"/>
                  </a:ext>
                </a:extLst>
              </a:tr>
              <a:tr h="241401">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AgentHandlers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41133157"/>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ObservationFromFullStats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953489393"/>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VideoProducer</a:t>
                      </a:r>
                      <a:r>
                        <a:rPr lang="en-GB" sz="1600" dirty="0">
                          <a:solidFill>
                            <a:srgbClr val="333333"/>
                          </a:solidFill>
                          <a:effectLst/>
                          <a:latin typeface="Consolas" panose="020B0609020204030204" pitchFamily="49" charset="0"/>
                        </a:rPr>
                        <a:t> </a:t>
                      </a:r>
                      <a:r>
                        <a:rPr lang="en-GB" sz="1600" dirty="0" err="1">
                          <a:solidFill>
                            <a:srgbClr val="795DA3"/>
                          </a:solidFill>
                          <a:effectLst/>
                          <a:latin typeface="Consolas" panose="020B0609020204030204" pitchFamily="49" charset="0"/>
                        </a:rPr>
                        <a:t>want_depth</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"false"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0761005"/>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Width</a:t>
                      </a:r>
                      <a:r>
                        <a:rPr lang="en-GB" sz="1600" dirty="0">
                          <a:solidFill>
                            <a:srgbClr val="333333"/>
                          </a:solidFill>
                          <a:effectLst/>
                          <a:latin typeface="Consolas" panose="020B0609020204030204" pitchFamily="49" charset="0"/>
                        </a:rPr>
                        <a:t>&gt;640&lt;/</a:t>
                      </a:r>
                      <a:r>
                        <a:rPr lang="en-GB" sz="1600" dirty="0">
                          <a:solidFill>
                            <a:srgbClr val="63A35C"/>
                          </a:solidFill>
                          <a:effectLst/>
                          <a:latin typeface="Consolas" panose="020B0609020204030204" pitchFamily="49" charset="0"/>
                        </a:rPr>
                        <a:t>Width</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81654018"/>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Height</a:t>
                      </a:r>
                      <a:r>
                        <a:rPr lang="en-GB" sz="1600" dirty="0">
                          <a:solidFill>
                            <a:srgbClr val="333333"/>
                          </a:solidFill>
                          <a:effectLst/>
                          <a:latin typeface="Consolas" panose="020B0609020204030204" pitchFamily="49" charset="0"/>
                        </a:rPr>
                        <a:t>&gt;480&lt;/</a:t>
                      </a:r>
                      <a:r>
                        <a:rPr lang="en-GB" sz="1600" dirty="0">
                          <a:solidFill>
                            <a:srgbClr val="63A35C"/>
                          </a:solidFill>
                          <a:effectLst/>
                          <a:latin typeface="Consolas" panose="020B0609020204030204" pitchFamily="49" charset="0"/>
                        </a:rPr>
                        <a:t>Height</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83104140"/>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VideoProducer</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62346581"/>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DiscreteMovementCommands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075500843"/>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ModifierList</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"deny-list"</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379532328"/>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command</a:t>
                      </a:r>
                      <a:r>
                        <a:rPr lang="en-GB" sz="1600" dirty="0">
                          <a:solidFill>
                            <a:srgbClr val="333333"/>
                          </a:solidFill>
                          <a:effectLst/>
                          <a:latin typeface="Consolas" panose="020B0609020204030204" pitchFamily="49" charset="0"/>
                        </a:rPr>
                        <a:t>&gt;attack&lt;/</a:t>
                      </a:r>
                      <a:r>
                        <a:rPr lang="en-GB" sz="1600" dirty="0">
                          <a:solidFill>
                            <a:srgbClr val="63A35C"/>
                          </a:solidFill>
                          <a:effectLst/>
                          <a:latin typeface="Consolas" panose="020B0609020204030204" pitchFamily="49" charset="0"/>
                        </a:rPr>
                        <a:t>command</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0205763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ModifierList</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53112037"/>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DiscreteMovementCommands</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689599607"/>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RewardForTouchingBlockType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38827620"/>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reward</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"-100.0"</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"lava“</a:t>
                      </a:r>
                    </a:p>
                    <a:p>
                      <a:pPr fontAlgn="t"/>
                      <a:r>
                        <a:rPr lang="en-GB" sz="1600" dirty="0">
                          <a:solidFill>
                            <a:srgbClr val="183691"/>
                          </a:solidFill>
                          <a:effectLst/>
                          <a:latin typeface="Consolas" panose="020B0609020204030204" pitchFamily="49" charset="0"/>
                        </a:rPr>
                        <a:t>     </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behaviour</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onceOnly</a:t>
                      </a:r>
                      <a:r>
                        <a:rPr lang="en-GB" sz="1600" dirty="0">
                          <a:solidFill>
                            <a:srgbClr val="183691"/>
                          </a:solidFill>
                          <a:effectLst/>
                          <a:latin typeface="Consolas" panose="020B0609020204030204" pitchFamily="49" charset="0"/>
                        </a:rPr>
                        <a:t>"</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49885505"/>
                  </a:ext>
                </a:extLst>
              </a:tr>
              <a:tr h="480448">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reward</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"100.0"</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lapis_block</a:t>
                      </a:r>
                      <a:r>
                        <a:rPr lang="en-GB" sz="1600" dirty="0">
                          <a:solidFill>
                            <a:srgbClr val="183691"/>
                          </a:solidFill>
                          <a:effectLst/>
                          <a:latin typeface="Consolas" panose="020B0609020204030204" pitchFamily="49" charset="0"/>
                        </a:rPr>
                        <a:t>“</a:t>
                      </a:r>
                    </a:p>
                    <a:p>
                      <a:pPr fontAlgn="t"/>
                      <a:r>
                        <a:rPr lang="en-GB" sz="1600" dirty="0">
                          <a:solidFill>
                            <a:srgbClr val="183691"/>
                          </a:solidFill>
                          <a:effectLst/>
                          <a:latin typeface="Consolas" panose="020B0609020204030204" pitchFamily="49" charset="0"/>
                        </a:rPr>
                        <a:t>     </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behaviour</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onceOnly</a:t>
                      </a:r>
                      <a:r>
                        <a:rPr lang="en-GB" sz="1600" dirty="0">
                          <a:solidFill>
                            <a:srgbClr val="183691"/>
                          </a:solidFill>
                          <a:effectLst/>
                          <a:latin typeface="Consolas" panose="020B0609020204030204" pitchFamily="49" charset="0"/>
                        </a:rPr>
                        <a:t>"</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991201295"/>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RewardForTouchingBlockType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3140569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RewardForSendingCommand</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reward</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"-1"</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747286072"/>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AgentQuitFromTouchingBlockType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08934060"/>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"lava"</a:t>
                      </a:r>
                      <a:r>
                        <a:rPr lang="en-GB" sz="1600" dirty="0">
                          <a:solidFill>
                            <a:srgbClr val="333333"/>
                          </a:solidFill>
                          <a:effectLst/>
                          <a:latin typeface="Consolas" panose="020B0609020204030204" pitchFamily="49" charset="0"/>
                        </a:rPr>
                        <a:t> /&gt;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25343401"/>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a:solidFill>
                            <a:srgbClr val="63A35C"/>
                          </a:solidFill>
                          <a:effectLst/>
                          <a:latin typeface="Consolas" panose="020B0609020204030204" pitchFamily="49" charset="0"/>
                        </a:rPr>
                        <a:t>Block</a:t>
                      </a:r>
                      <a:r>
                        <a:rPr lang="en-GB" sz="1600" dirty="0">
                          <a:solidFill>
                            <a:srgbClr val="333333"/>
                          </a:solidFill>
                          <a:effectLst/>
                          <a:latin typeface="Consolas" panose="020B0609020204030204" pitchFamily="49" charset="0"/>
                        </a:rPr>
                        <a:t> </a:t>
                      </a:r>
                      <a:r>
                        <a:rPr lang="en-GB" sz="1600" dirty="0">
                          <a:solidFill>
                            <a:srgbClr val="795DA3"/>
                          </a:solidFill>
                          <a:effectLst/>
                          <a:latin typeface="Consolas" panose="020B0609020204030204" pitchFamily="49" charset="0"/>
                        </a:rPr>
                        <a:t>type</a:t>
                      </a:r>
                      <a:r>
                        <a:rPr lang="en-GB" sz="1600" dirty="0">
                          <a:solidFill>
                            <a:srgbClr val="333333"/>
                          </a:solidFill>
                          <a:effectLst/>
                          <a:latin typeface="Consolas" panose="020B0609020204030204" pitchFamily="49" charset="0"/>
                        </a:rPr>
                        <a:t>=</a:t>
                      </a:r>
                      <a:r>
                        <a:rPr lang="en-GB" sz="1600" dirty="0">
                          <a:solidFill>
                            <a:srgbClr val="183691"/>
                          </a:solidFill>
                          <a:effectLst/>
                          <a:latin typeface="Consolas" panose="020B0609020204030204" pitchFamily="49" charset="0"/>
                        </a:rPr>
                        <a:t>"</a:t>
                      </a:r>
                      <a:r>
                        <a:rPr lang="en-GB" sz="1600" dirty="0" err="1">
                          <a:solidFill>
                            <a:srgbClr val="183691"/>
                          </a:solidFill>
                          <a:effectLst/>
                          <a:latin typeface="Consolas" panose="020B0609020204030204" pitchFamily="49" charset="0"/>
                        </a:rPr>
                        <a:t>lapis_block</a:t>
                      </a:r>
                      <a:r>
                        <a:rPr lang="en-GB" sz="1600" dirty="0">
                          <a:solidFill>
                            <a:srgbClr val="183691"/>
                          </a:solidFill>
                          <a:effectLst/>
                          <a:latin typeface="Consolas" panose="020B0609020204030204" pitchFamily="49" charset="0"/>
                        </a:rPr>
                        <a:t>"</a:t>
                      </a:r>
                      <a:r>
                        <a:rPr lang="en-GB" sz="1600" dirty="0">
                          <a:solidFill>
                            <a:srgbClr val="333333"/>
                          </a:solidFill>
                          <a:effectLst/>
                          <a:latin typeface="Consolas" panose="020B0609020204030204" pitchFamily="49" charset="0"/>
                        </a:rPr>
                        <a:t> /&gt;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23983453"/>
                  </a:ext>
                </a:extLst>
              </a:tr>
              <a:tr h="241401">
                <a:tc>
                  <a:txBody>
                    <a:bodyPr/>
                    <a:lstStyle/>
                    <a:p>
                      <a:pPr fontAlgn="t"/>
                      <a:r>
                        <a:rPr lang="en-GB" sz="1600" dirty="0">
                          <a:solidFill>
                            <a:srgbClr val="333333"/>
                          </a:solidFill>
                          <a:effectLst/>
                          <a:latin typeface="Consolas" panose="020B0609020204030204" pitchFamily="49" charset="0"/>
                        </a:rPr>
                        <a:t>  &lt;/</a:t>
                      </a:r>
                      <a:r>
                        <a:rPr lang="en-GB" sz="1600" dirty="0" err="1">
                          <a:solidFill>
                            <a:srgbClr val="63A35C"/>
                          </a:solidFill>
                          <a:effectLst/>
                          <a:latin typeface="Consolas" panose="020B0609020204030204" pitchFamily="49" charset="0"/>
                        </a:rPr>
                        <a:t>AgentQuitFromTouchingBlockType</a:t>
                      </a:r>
                      <a:r>
                        <a:rPr lang="en-GB" sz="1600" dirty="0">
                          <a:solidFill>
                            <a:srgbClr val="333333"/>
                          </a:solidFill>
                          <a:effectLst/>
                          <a:latin typeface="Consolas" panose="020B0609020204030204" pitchFamily="49" charset="0"/>
                        </a:rPr>
                        <a:t>&gt;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19565192"/>
                  </a:ext>
                </a:extLst>
              </a:tr>
              <a:tr h="480448">
                <a:tc>
                  <a:txBody>
                    <a:bodyPr/>
                    <a:lstStyle/>
                    <a:p>
                      <a:pPr fontAlgn="t"/>
                      <a:r>
                        <a:rPr lang="en-GB" sz="1600" dirty="0">
                          <a:solidFill>
                            <a:srgbClr val="333333"/>
                          </a:solidFill>
                          <a:effectLst/>
                          <a:latin typeface="Consolas" panose="020B0609020204030204" pitchFamily="49" charset="0"/>
                        </a:rPr>
                        <a:t>&lt;/</a:t>
                      </a:r>
                      <a:r>
                        <a:rPr lang="en-GB" sz="1600" dirty="0" err="1">
                          <a:solidFill>
                            <a:srgbClr val="63A35C"/>
                          </a:solidFill>
                          <a:effectLst/>
                          <a:latin typeface="Consolas" panose="020B0609020204030204" pitchFamily="49" charset="0"/>
                        </a:rPr>
                        <a:t>AgentHandlers</a:t>
                      </a:r>
                      <a:r>
                        <a:rPr lang="en-GB" sz="1600" dirty="0">
                          <a:solidFill>
                            <a:srgbClr val="333333"/>
                          </a:solidFill>
                          <a:effectLst/>
                          <a:latin typeface="Consolas" panose="020B0609020204030204" pitchFamily="49" charset="0"/>
                        </a:rPr>
                        <a:t>&gt;</a:t>
                      </a:r>
                    </a:p>
                    <a:p>
                      <a:pPr fontAlgn="t"/>
                      <a:r>
                        <a:rPr lang="en-GB" sz="1600" dirty="0">
                          <a:solidFill>
                            <a:srgbClr val="333333"/>
                          </a:solidFill>
                          <a:effectLst/>
                          <a:latin typeface="Consolas" panose="020B0609020204030204" pitchFamily="49" charset="0"/>
                        </a:rPr>
                        <a:t>[...]</a:t>
                      </a:r>
                    </a:p>
                  </a:txBody>
                  <a:tcPr marL="105877" marR="105877" marT="0" marB="2355">
                    <a:lnL w="9525" cap="flat" cmpd="sng" algn="ctr">
                      <a:solidFill>
                        <a:srgbClr val="EEEEEE"/>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75062229"/>
                  </a:ext>
                </a:extLst>
              </a:tr>
            </a:tbl>
          </a:graphicData>
        </a:graphic>
      </p:graphicFrame>
      <p:sp>
        <p:nvSpPr>
          <p:cNvPr id="9" name="Rectangle 8"/>
          <p:cNvSpPr/>
          <p:nvPr/>
        </p:nvSpPr>
        <p:spPr>
          <a:xfrm>
            <a:off x="3109803" y="6391217"/>
            <a:ext cx="9082198" cy="301727"/>
          </a:xfrm>
          <a:prstGeom prst="rect">
            <a:avLst/>
          </a:prstGeom>
        </p:spPr>
        <p:txBody>
          <a:bodyPr wrap="square">
            <a:spAutoFit/>
          </a:bodyPr>
          <a:lstStyle/>
          <a:p>
            <a:pPr algn="r"/>
            <a:r>
              <a:rPr lang="en-GB" sz="1372" dirty="0"/>
              <a:t>Schema documentation:  </a:t>
            </a:r>
            <a:r>
              <a:rPr lang="en-GB" sz="1372" dirty="0">
                <a:hlinkClick r:id="rId2"/>
              </a:rPr>
              <a:t>http://microsoft.github.io/malmo/0.17.0/Schemas/Mission.html</a:t>
            </a:r>
            <a:endParaRPr lang="en-GB" sz="1372" dirty="0"/>
          </a:p>
        </p:txBody>
      </p:sp>
      <p:sp>
        <p:nvSpPr>
          <p:cNvPr id="11" name="Text Placeholder 2"/>
          <p:cNvSpPr>
            <a:spLocks noGrp="1"/>
          </p:cNvSpPr>
          <p:nvPr>
            <p:ph type="body" sz="quarter" idx="10"/>
          </p:nvPr>
        </p:nvSpPr>
        <p:spPr>
          <a:xfrm>
            <a:off x="268928" y="1784953"/>
            <a:ext cx="5015261" cy="3385369"/>
          </a:xfrm>
        </p:spPr>
        <p:txBody>
          <a:bodyPr/>
          <a:lstStyle/>
          <a:p>
            <a:r>
              <a:rPr lang="en-GB" sz="3529" dirty="0"/>
              <a:t>Per-agent task definition: </a:t>
            </a:r>
          </a:p>
          <a:p>
            <a:pPr marL="560241" indent="-560241">
              <a:buFontTx/>
              <a:buChar char="-"/>
            </a:pPr>
            <a:r>
              <a:rPr lang="en-GB" sz="2941" dirty="0"/>
              <a:t>available observations (e.g., video, chat, grid-world)</a:t>
            </a:r>
          </a:p>
          <a:p>
            <a:pPr marL="560241" indent="-560241">
              <a:buFontTx/>
              <a:buChar char="-"/>
            </a:pPr>
            <a:r>
              <a:rPr lang="en-GB" sz="2941" dirty="0"/>
              <a:t>action space (discrete / continuous commands)</a:t>
            </a:r>
          </a:p>
          <a:p>
            <a:pPr marL="560241" indent="-560241">
              <a:buFontTx/>
              <a:buChar char="-"/>
            </a:pPr>
            <a:r>
              <a:rPr lang="en-GB" sz="2941" dirty="0"/>
              <a:t>reward and quit conditions</a:t>
            </a:r>
          </a:p>
        </p:txBody>
      </p:sp>
      <p:sp>
        <p:nvSpPr>
          <p:cNvPr id="12" name="Rectangle 11"/>
          <p:cNvSpPr/>
          <p:nvPr/>
        </p:nvSpPr>
        <p:spPr bwMode="auto">
          <a:xfrm>
            <a:off x="5323632" y="183489"/>
            <a:ext cx="5280130" cy="6139150"/>
          </a:xfrm>
          <a:prstGeom prst="rect">
            <a:avLst/>
          </a:prstGeom>
          <a:solidFill>
            <a:srgbClr val="00BCF2">
              <a:alpha val="10196"/>
            </a:srgbClr>
          </a:solidFill>
          <a:ln w="19050">
            <a:solidFill>
              <a:srgbClr val="00BCF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GB"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50029508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8"/>
            <a:ext cx="10515600" cy="1325563"/>
          </a:xfrm>
        </p:spPr>
        <p:txBody>
          <a:bodyPr/>
          <a:lstStyle/>
          <a:p>
            <a:r>
              <a:rPr lang="en-GB" dirty="0"/>
              <a:t>Use case 2: create an agent</a:t>
            </a:r>
          </a:p>
        </p:txBody>
      </p:sp>
      <p:sp>
        <p:nvSpPr>
          <p:cNvPr id="3" name="Text Placeholder 2"/>
          <p:cNvSpPr>
            <a:spLocks noGrp="1"/>
          </p:cNvSpPr>
          <p:nvPr>
            <p:ph type="body" sz="quarter" idx="10"/>
          </p:nvPr>
        </p:nvSpPr>
        <p:spPr>
          <a:xfrm>
            <a:off x="269239" y="1189495"/>
            <a:ext cx="11653523" cy="724143"/>
          </a:xfrm>
        </p:spPr>
        <p:txBody>
          <a:bodyPr/>
          <a:lstStyle/>
          <a:p>
            <a:r>
              <a:rPr lang="en-GB" dirty="0"/>
              <a:t>Basic interaction loop: observe world state, act</a:t>
            </a:r>
          </a:p>
        </p:txBody>
      </p:sp>
      <p:pic>
        <p:nvPicPr>
          <p:cNvPr id="4100" name="Picture 4" descr="Alex Skin"/>
          <p:cNvPicPr>
            <a:picLocks noChangeAspect="1" noChangeArrowheads="1"/>
          </p:cNvPicPr>
          <p:nvPr/>
        </p:nvPicPr>
        <p:blipFill rotWithShape="1">
          <a:blip r:embed="rId3">
            <a:extLst>
              <a:ext uri="{28A0092B-C50C-407E-A947-70E740481C1C}">
                <a14:useLocalDpi xmlns:a14="http://schemas.microsoft.com/office/drawing/2010/main" val="0"/>
              </a:ext>
            </a:extLst>
          </a:blip>
          <a:srcRect r="50818"/>
          <a:stretch/>
        </p:blipFill>
        <p:spPr bwMode="auto">
          <a:xfrm flipH="1">
            <a:off x="527099" y="2707925"/>
            <a:ext cx="2138266" cy="3115076"/>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Down Arrow 10"/>
          <p:cNvSpPr/>
          <p:nvPr/>
        </p:nvSpPr>
        <p:spPr>
          <a:xfrm flipH="1" flipV="1">
            <a:off x="2665364" y="4868932"/>
            <a:ext cx="2638352" cy="503984"/>
          </a:xfrm>
          <a:prstGeom prst="curvedDownArrow">
            <a:avLst/>
          </a:prstGeom>
          <a:solidFill>
            <a:srgbClr val="A8DB9C"/>
          </a:solidFill>
          <a:ln>
            <a:solidFill>
              <a:srgbClr val="74A3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a:off x="2665364" y="2960990"/>
            <a:ext cx="2638352" cy="503984"/>
          </a:xfrm>
          <a:prstGeom prst="curvedDownArrow">
            <a:avLst/>
          </a:prstGeom>
          <a:solidFill>
            <a:srgbClr val="A8DB9C"/>
          </a:solidFill>
          <a:ln>
            <a:solidFill>
              <a:srgbClr val="74A36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597" y="2089032"/>
            <a:ext cx="5976165" cy="4482124"/>
          </a:xfrm>
          <a:prstGeom prst="rect">
            <a:avLst/>
          </a:prstGeom>
        </p:spPr>
      </p:pic>
      <p:sp>
        <p:nvSpPr>
          <p:cNvPr id="9" name="Rectangle 8"/>
          <p:cNvSpPr/>
          <p:nvPr/>
        </p:nvSpPr>
        <p:spPr>
          <a:xfrm>
            <a:off x="3540437" y="2530591"/>
            <a:ext cx="841897" cy="363946"/>
          </a:xfrm>
          <a:prstGeom prst="rect">
            <a:avLst/>
          </a:prstGeom>
        </p:spPr>
        <p:txBody>
          <a:bodyPr wrap="none">
            <a:spAutoFit/>
          </a:bodyPr>
          <a:lstStyle/>
          <a:p>
            <a:r>
              <a:rPr lang="en-GB" sz="1765" dirty="0"/>
              <a:t>actions</a:t>
            </a:r>
          </a:p>
        </p:txBody>
      </p:sp>
      <p:sp>
        <p:nvSpPr>
          <p:cNvPr id="15" name="Rectangle 14"/>
          <p:cNvSpPr/>
          <p:nvPr/>
        </p:nvSpPr>
        <p:spPr>
          <a:xfrm>
            <a:off x="3304513" y="5506189"/>
            <a:ext cx="1360052" cy="635559"/>
          </a:xfrm>
          <a:prstGeom prst="rect">
            <a:avLst/>
          </a:prstGeom>
        </p:spPr>
        <p:txBody>
          <a:bodyPr wrap="none">
            <a:spAutoFit/>
          </a:bodyPr>
          <a:lstStyle/>
          <a:p>
            <a:pPr algn="ctr"/>
            <a:r>
              <a:rPr lang="en-GB" sz="1765" dirty="0"/>
              <a:t>observations</a:t>
            </a:r>
            <a:br>
              <a:rPr lang="en-GB" sz="1765" dirty="0"/>
            </a:br>
            <a:r>
              <a:rPr lang="en-GB" sz="1765" dirty="0"/>
              <a:t>rewards</a:t>
            </a:r>
          </a:p>
        </p:txBody>
      </p:sp>
    </p:spTree>
    <p:extLst>
      <p:ext uri="{BB962C8B-B14F-4D97-AF65-F5344CB8AC3E}">
        <p14:creationId xmlns:p14="http://schemas.microsoft.com/office/powerpoint/2010/main" val="72154673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dirty="0"/>
              <a:t>Python example</a:t>
            </a:r>
          </a:p>
        </p:txBody>
      </p:sp>
      <p:sp>
        <p:nvSpPr>
          <p:cNvPr id="3" name="Text Placeholder 2"/>
          <p:cNvSpPr>
            <a:spLocks noGrp="1"/>
          </p:cNvSpPr>
          <p:nvPr>
            <p:ph type="body" sz="quarter" idx="10"/>
          </p:nvPr>
        </p:nvSpPr>
        <p:spPr>
          <a:xfrm>
            <a:off x="269240" y="1189495"/>
            <a:ext cx="4894168" cy="1647426"/>
          </a:xfrm>
        </p:spPr>
        <p:txBody>
          <a:bodyPr/>
          <a:lstStyle/>
          <a:p>
            <a:r>
              <a:rPr lang="en-GB" sz="3529" dirty="0"/>
              <a:t>Initialize mission &amp; recording, implement a basic interaction loop</a:t>
            </a:r>
          </a:p>
        </p:txBody>
      </p:sp>
      <p:sp>
        <p:nvSpPr>
          <p:cNvPr id="9" name="Rectangle 8"/>
          <p:cNvSpPr/>
          <p:nvPr/>
        </p:nvSpPr>
        <p:spPr>
          <a:xfrm>
            <a:off x="5585003" y="121547"/>
            <a:ext cx="6339765" cy="6631945"/>
          </a:xfrm>
          <a:prstGeom prst="rect">
            <a:avLst/>
          </a:prstGeom>
        </p:spPr>
        <p:txBody>
          <a:bodyPr wrap="square">
            <a:spAutoFit/>
          </a:bodyPr>
          <a:lstStyle/>
          <a:p>
            <a:pPr>
              <a:lnSpc>
                <a:spcPct val="90000"/>
              </a:lnSpc>
              <a:spcBef>
                <a:spcPct val="20000"/>
              </a:spcBef>
              <a:buSzPct val="90000"/>
            </a:pPr>
            <a:r>
              <a:rPr lang="en-GB" sz="1568" dirty="0">
                <a:solidFill>
                  <a:srgbClr val="5AA9C1"/>
                </a:solidFill>
                <a:latin typeface="Consolas" panose="020B0609020204030204" pitchFamily="49" charset="0"/>
              </a:rPr>
              <a:t>import</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MalmoAgent</a:t>
            </a:r>
            <a:endParaRPr lang="en-GB" sz="1568" dirty="0">
              <a:gradFill>
                <a:gsLst>
                  <a:gs pos="1250">
                    <a:srgbClr val="000000"/>
                  </a:gs>
                  <a:gs pos="100000">
                    <a:srgbClr val="000000"/>
                  </a:gs>
                </a:gsLst>
                <a:lin ang="5400000" scaled="0"/>
              </a:gradFill>
              <a:latin typeface="Consolas" panose="020B0609020204030204" pitchFamily="49" charset="0"/>
            </a:endParaRPr>
          </a:p>
          <a:p>
            <a:pPr>
              <a:lnSpc>
                <a:spcPct val="90000"/>
              </a:lnSpc>
              <a:spcBef>
                <a:spcPct val="20000"/>
              </a:spcBef>
              <a:buSzPct val="90000"/>
            </a:pPr>
            <a:r>
              <a:rPr lang="en-GB" sz="1568" dirty="0">
                <a:solidFill>
                  <a:srgbClr val="5AA9C1"/>
                </a:solidFill>
                <a:latin typeface="Consolas" panose="020B0609020204030204" pitchFamily="49" charset="0"/>
              </a:rPr>
              <a:t>import</a:t>
            </a:r>
            <a:r>
              <a:rPr lang="en-GB" sz="1568" dirty="0">
                <a:gradFill>
                  <a:gsLst>
                    <a:gs pos="1250">
                      <a:srgbClr val="000000"/>
                    </a:gs>
                    <a:gs pos="100000">
                      <a:srgbClr val="000000"/>
                    </a:gs>
                  </a:gsLst>
                  <a:lin ang="5400000" scaled="0"/>
                </a:gradFill>
                <a:latin typeface="Consolas" panose="020B0609020204030204" pitchFamily="49" charset="0"/>
              </a:rPr>
              <a:t> time</a:t>
            </a:r>
          </a:p>
          <a:p>
            <a:pPr>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agent_host</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.AgentHost</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.MissionSpec</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a:solidFill>
                  <a:srgbClr val="A92525"/>
                </a:solidFill>
                <a:latin typeface="Consolas" panose="020B0609020204030204" pitchFamily="49" charset="0"/>
              </a:rPr>
              <a:t>“my_mission.xml"</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my_mission_record</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.MissionSpec</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a:solidFill>
                  <a:srgbClr val="A92525"/>
                </a:solidFill>
                <a:latin typeface="Consolas" panose="020B0609020204030204" pitchFamily="49" charset="0"/>
              </a:rPr>
              <a:t>“save.tgz"</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my_mission_record.recordRewards</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agent_host.startMission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my_mission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my_mission_record</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solidFill>
                  <a:schemeClr val="accent2"/>
                </a:solidFill>
                <a:latin typeface="Consolas" panose="020B0609020204030204" pitchFamily="49" charset="0"/>
              </a:rPr>
              <a:t>// TO DO: wait for mission to start + check for errors</a:t>
            </a:r>
          </a:p>
          <a:p>
            <a:pPr lvl="0">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world_state</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gradFill>
                  <a:gsLst>
                    <a:gs pos="1250">
                      <a:srgbClr val="000000"/>
                    </a:gs>
                    <a:gs pos="100000">
                      <a:srgbClr val="000000"/>
                    </a:gs>
                  </a:gsLst>
                  <a:lin ang="5400000" scaled="0"/>
                </a:gradFill>
                <a:latin typeface="Consolas" panose="020B0609020204030204" pitchFamily="49" charset="0"/>
              </a:rPr>
              <a:t>agent_host.peekWorldState</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a:solidFill>
                  <a:srgbClr val="0A28FF"/>
                </a:solidFill>
                <a:latin typeface="Consolas" panose="020B0609020204030204" pitchFamily="49" charset="0"/>
              </a:rPr>
              <a:t>while </a:t>
            </a:r>
            <a:r>
              <a:rPr lang="en-GB" sz="1568" dirty="0" err="1">
                <a:gradFill>
                  <a:gsLst>
                    <a:gs pos="1250">
                      <a:srgbClr val="000000"/>
                    </a:gs>
                    <a:gs pos="100000">
                      <a:srgbClr val="000000"/>
                    </a:gs>
                  </a:gsLst>
                  <a:lin ang="5400000" scaled="0"/>
                </a:gradFill>
                <a:latin typeface="Consolas" panose="020B0609020204030204" pitchFamily="49" charset="0"/>
              </a:rPr>
              <a:t>world_state.is_mission_running</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r>
              <a:rPr lang="en-GB" sz="1568" dirty="0">
                <a:solidFill>
                  <a:schemeClr val="accent2"/>
                </a:solidFill>
                <a:latin typeface="Consolas" panose="020B0609020204030204" pitchFamily="49" charset="0"/>
              </a:rPr>
              <a:t>    // interpret world state</a:t>
            </a: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err="1">
                <a:gradFill>
                  <a:gsLst>
                    <a:gs pos="1250">
                      <a:srgbClr val="000000"/>
                    </a:gs>
                    <a:gs pos="100000">
                      <a:srgbClr val="000000"/>
                    </a:gs>
                  </a:gsLst>
                  <a:lin ang="5400000" scaled="0"/>
                </a:gradFill>
                <a:latin typeface="Consolas" panose="020B0609020204030204" pitchFamily="49" charset="0"/>
              </a:rPr>
              <a:t>world_state</a:t>
            </a:r>
            <a:r>
              <a:rPr lang="en-US" sz="1568" dirty="0">
                <a:gradFill>
                  <a:gsLst>
                    <a:gs pos="1250">
                      <a:srgbClr val="000000"/>
                    </a:gs>
                    <a:gs pos="100000">
                      <a:srgbClr val="000000"/>
                    </a:gs>
                  </a:gsLst>
                  <a:lin ang="5400000" scaled="0"/>
                </a:gradFill>
                <a:latin typeface="Consolas" panose="020B0609020204030204" pitchFamily="49" charset="0"/>
              </a:rPr>
              <a:t> = </a:t>
            </a:r>
            <a:r>
              <a:rPr lang="en-US" sz="1568" dirty="0" err="1">
                <a:gradFill>
                  <a:gsLst>
                    <a:gs pos="1250">
                      <a:srgbClr val="000000"/>
                    </a:gs>
                    <a:gs pos="100000">
                      <a:srgbClr val="000000"/>
                    </a:gs>
                  </a:gsLst>
                  <a:lin ang="5400000" scaled="0"/>
                </a:gradFill>
                <a:latin typeface="Consolas" panose="020B0609020204030204" pitchFamily="49" charset="0"/>
              </a:rPr>
              <a:t>agent_host.getWorldState</a:t>
            </a:r>
            <a:r>
              <a:rPr lang="en-US"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0A28FF"/>
                </a:solidFill>
                <a:latin typeface="Consolas" panose="020B0609020204030204" pitchFamily="49" charset="0"/>
              </a:rPr>
              <a:t>for</a:t>
            </a:r>
            <a:r>
              <a:rPr lang="en-GB" sz="1568" dirty="0">
                <a:gradFill>
                  <a:gsLst>
                    <a:gs pos="1250">
                      <a:srgbClr val="000000"/>
                    </a:gs>
                    <a:gs pos="100000">
                      <a:srgbClr val="000000"/>
                    </a:gs>
                  </a:gsLst>
                  <a:lin ang="5400000" scaled="0"/>
                </a:gradFill>
                <a:latin typeface="Consolas" panose="020B0609020204030204" pitchFamily="49" charset="0"/>
              </a:rPr>
              <a:t> reward </a:t>
            </a:r>
            <a:r>
              <a:rPr lang="en-GB" sz="1568" dirty="0">
                <a:solidFill>
                  <a:srgbClr val="0A28FF"/>
                </a:solidFill>
                <a:latin typeface="Consolas" panose="020B0609020204030204" pitchFamily="49" charset="0"/>
              </a:rPr>
              <a:t>in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world_state.rewards</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0A28FF"/>
                </a:solidFill>
                <a:latin typeface="Consolas" panose="020B0609020204030204" pitchFamily="49" charset="0"/>
              </a:rPr>
              <a:t>print</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"Summed reward:"</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err="1">
                <a:gradFill>
                  <a:gsLst>
                    <a:gs pos="1250">
                      <a:srgbClr val="000000"/>
                    </a:gs>
                    <a:gs pos="100000">
                      <a:srgbClr val="000000"/>
                    </a:gs>
                  </a:gsLst>
                  <a:lin ang="5400000" scaled="0"/>
                </a:gradFill>
                <a:latin typeface="Consolas" panose="020B0609020204030204" pitchFamily="49" charset="0"/>
              </a:rPr>
              <a:t>reward.value</a:t>
            </a: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0A28FF"/>
                </a:solidFill>
                <a:latin typeface="Consolas" panose="020B0609020204030204" pitchFamily="49" charset="0"/>
              </a:rPr>
              <a:t>for</a:t>
            </a:r>
            <a:r>
              <a:rPr lang="en-US" sz="1568" dirty="0">
                <a:gradFill>
                  <a:gsLst>
                    <a:gs pos="1250">
                      <a:srgbClr val="000000"/>
                    </a:gs>
                    <a:gs pos="100000">
                      <a:srgbClr val="000000"/>
                    </a:gs>
                  </a:gsLst>
                  <a:lin ang="5400000" scaled="0"/>
                </a:gradFill>
                <a:latin typeface="Consolas" panose="020B0609020204030204" pitchFamily="49" charset="0"/>
              </a:rPr>
              <a:t> observation </a:t>
            </a:r>
            <a:r>
              <a:rPr lang="en-US" sz="1568" dirty="0">
                <a:solidFill>
                  <a:srgbClr val="0A28FF"/>
                </a:solidFill>
                <a:latin typeface="Consolas" panose="020B0609020204030204" pitchFamily="49" charset="0"/>
              </a:rPr>
              <a:t>in</a:t>
            </a: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err="1">
                <a:gradFill>
                  <a:gsLst>
                    <a:gs pos="1250">
                      <a:srgbClr val="000000"/>
                    </a:gs>
                    <a:gs pos="100000">
                      <a:srgbClr val="000000"/>
                    </a:gs>
                  </a:gsLst>
                  <a:lin ang="5400000" scaled="0"/>
                </a:gradFill>
                <a:latin typeface="Consolas" panose="020B0609020204030204" pitchFamily="49" charset="0"/>
              </a:rPr>
              <a:t>world_state.observations</a:t>
            </a:r>
            <a:r>
              <a:rPr lang="en-US"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0A28FF"/>
                </a:solidFill>
                <a:latin typeface="Consolas" panose="020B0609020204030204" pitchFamily="49" charset="0"/>
              </a:rPr>
              <a:t>print</a:t>
            </a: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A92525"/>
                </a:solidFill>
                <a:latin typeface="Consolas" panose="020B0609020204030204" pitchFamily="49" charset="0"/>
              </a:rPr>
              <a:t>"Observation:"</a:t>
            </a:r>
            <a:r>
              <a:rPr lang="en-US" sz="1568" dirty="0">
                <a:gradFill>
                  <a:gsLst>
                    <a:gs pos="1250">
                      <a:srgbClr val="000000"/>
                    </a:gs>
                    <a:gs pos="100000">
                      <a:srgbClr val="000000"/>
                    </a:gs>
                  </a:gsLst>
                  <a:lin ang="5400000" scaled="0"/>
                </a:gradFill>
                <a:latin typeface="Consolas" panose="020B0609020204030204" pitchFamily="49" charset="0"/>
              </a:rPr>
              <a:t>,</a:t>
            </a:r>
            <a:r>
              <a:rPr lang="en-US" sz="1568" dirty="0" err="1">
                <a:gradFill>
                  <a:gsLst>
                    <a:gs pos="1250">
                      <a:srgbClr val="000000"/>
                    </a:gs>
                    <a:gs pos="100000">
                      <a:srgbClr val="000000"/>
                    </a:gs>
                  </a:gsLst>
                  <a:lin ang="5400000" scaled="0"/>
                </a:gradFill>
                <a:latin typeface="Consolas" panose="020B0609020204030204" pitchFamily="49" charset="0"/>
              </a:rPr>
              <a:t>observation.text</a:t>
            </a:r>
            <a:endParaRPr lang="en-US"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GB" sz="1568" dirty="0">
                <a:solidFill>
                  <a:schemeClr val="accent2"/>
                </a:solidFill>
                <a:latin typeface="Consolas" panose="020B0609020204030204" pitchFamily="49" charset="0"/>
              </a:rPr>
              <a:t>// act</a:t>
            </a:r>
          </a:p>
          <a:p>
            <a:pPr lvl="0">
              <a:lnSpc>
                <a:spcPct val="90000"/>
              </a:lnSpc>
              <a:spcBef>
                <a:spcPct val="20000"/>
              </a:spcBef>
              <a:buSzPct val="90000"/>
            </a:pPr>
            <a:r>
              <a:rPr lang="en-GB" sz="1568" dirty="0">
                <a:solidFill>
                  <a:schemeClr val="accent2"/>
                </a:soli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"move 1"</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"turn 0.5" </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“jump 1"</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time.sleep</a:t>
            </a:r>
            <a:r>
              <a:rPr lang="en-GB" sz="1568" dirty="0">
                <a:gradFill>
                  <a:gsLst>
                    <a:gs pos="1250">
                      <a:srgbClr val="000000"/>
                    </a:gs>
                    <a:gs pos="100000">
                      <a:srgbClr val="000000"/>
                    </a:gs>
                  </a:gsLst>
                  <a:lin ang="5400000" scaled="0"/>
                </a:gradFill>
                <a:latin typeface="Consolas" panose="020B0609020204030204" pitchFamily="49" charset="0"/>
              </a:rPr>
              <a:t>(0.1)</a:t>
            </a:r>
          </a:p>
        </p:txBody>
      </p:sp>
    </p:spTree>
    <p:extLst>
      <p:ext uri="{BB962C8B-B14F-4D97-AF65-F5344CB8AC3E}">
        <p14:creationId xmlns:p14="http://schemas.microsoft.com/office/powerpoint/2010/main" val="31133721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1" y="-1742"/>
            <a:ext cx="10515600" cy="1325563"/>
          </a:xfrm>
        </p:spPr>
        <p:txBody>
          <a:bodyPr/>
          <a:lstStyle/>
          <a:p>
            <a:r>
              <a:rPr lang="en-GB" dirty="0"/>
              <a:t>Python example</a:t>
            </a:r>
          </a:p>
        </p:txBody>
      </p:sp>
      <p:sp>
        <p:nvSpPr>
          <p:cNvPr id="3" name="Text Placeholder 2"/>
          <p:cNvSpPr>
            <a:spLocks noGrp="1"/>
          </p:cNvSpPr>
          <p:nvPr>
            <p:ph type="body" sz="quarter" idx="10"/>
          </p:nvPr>
        </p:nvSpPr>
        <p:spPr>
          <a:xfrm>
            <a:off x="269240" y="1189495"/>
            <a:ext cx="4894168" cy="1647426"/>
          </a:xfrm>
        </p:spPr>
        <p:txBody>
          <a:bodyPr/>
          <a:lstStyle/>
          <a:p>
            <a:r>
              <a:rPr lang="en-GB" sz="3529" dirty="0"/>
              <a:t>Initialize mission &amp; recording, implement a basic interaction loop</a:t>
            </a:r>
          </a:p>
        </p:txBody>
      </p:sp>
      <p:sp>
        <p:nvSpPr>
          <p:cNvPr id="9" name="Rectangle 8"/>
          <p:cNvSpPr/>
          <p:nvPr/>
        </p:nvSpPr>
        <p:spPr>
          <a:xfrm>
            <a:off x="5585003" y="121547"/>
            <a:ext cx="6339765" cy="6631945"/>
          </a:xfrm>
          <a:prstGeom prst="rect">
            <a:avLst/>
          </a:prstGeom>
        </p:spPr>
        <p:txBody>
          <a:bodyPr wrap="square">
            <a:spAutoFit/>
          </a:bodyPr>
          <a:lstStyle/>
          <a:p>
            <a:pPr>
              <a:lnSpc>
                <a:spcPct val="90000"/>
              </a:lnSpc>
              <a:spcBef>
                <a:spcPct val="20000"/>
              </a:spcBef>
              <a:buSzPct val="90000"/>
            </a:pPr>
            <a:r>
              <a:rPr lang="en-GB" sz="1568" dirty="0">
                <a:solidFill>
                  <a:srgbClr val="5AA9C1"/>
                </a:solidFill>
                <a:latin typeface="Consolas" panose="020B0609020204030204" pitchFamily="49" charset="0"/>
              </a:rPr>
              <a:t>import</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MalmoAgent</a:t>
            </a:r>
            <a:endParaRPr lang="en-GB" sz="1568" dirty="0">
              <a:gradFill>
                <a:gsLst>
                  <a:gs pos="1250">
                    <a:srgbClr val="000000"/>
                  </a:gs>
                  <a:gs pos="100000">
                    <a:srgbClr val="000000"/>
                  </a:gs>
                </a:gsLst>
                <a:lin ang="5400000" scaled="0"/>
              </a:gradFill>
              <a:latin typeface="Consolas" panose="020B0609020204030204" pitchFamily="49" charset="0"/>
            </a:endParaRPr>
          </a:p>
          <a:p>
            <a:pPr>
              <a:lnSpc>
                <a:spcPct val="90000"/>
              </a:lnSpc>
              <a:spcBef>
                <a:spcPct val="20000"/>
              </a:spcBef>
              <a:buSzPct val="90000"/>
            </a:pPr>
            <a:r>
              <a:rPr lang="en-GB" sz="1568" dirty="0">
                <a:solidFill>
                  <a:srgbClr val="5AA9C1"/>
                </a:solidFill>
                <a:latin typeface="Consolas" panose="020B0609020204030204" pitchFamily="49" charset="0"/>
              </a:rPr>
              <a:t>import</a:t>
            </a:r>
            <a:r>
              <a:rPr lang="en-GB" sz="1568" dirty="0">
                <a:gradFill>
                  <a:gsLst>
                    <a:gs pos="1250">
                      <a:srgbClr val="000000"/>
                    </a:gs>
                    <a:gs pos="100000">
                      <a:srgbClr val="000000"/>
                    </a:gs>
                  </a:gsLst>
                  <a:lin ang="5400000" scaled="0"/>
                </a:gradFill>
                <a:latin typeface="Consolas" panose="020B0609020204030204" pitchFamily="49" charset="0"/>
              </a:rPr>
              <a:t> time</a:t>
            </a:r>
          </a:p>
          <a:p>
            <a:pPr>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agent_host</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.AgentHost</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.MissionSpec</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a:solidFill>
                  <a:srgbClr val="A92525"/>
                </a:solidFill>
                <a:latin typeface="Consolas" panose="020B0609020204030204" pitchFamily="49" charset="0"/>
              </a:rPr>
              <a:t>“my_mission.xml"</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my_mission_record</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solidFill>
                  <a:srgbClr val="5AA9C1"/>
                </a:solidFill>
                <a:latin typeface="Consolas" panose="020B0609020204030204" pitchFamily="49" charset="0"/>
              </a:rPr>
              <a:t>MalmoPython</a:t>
            </a:r>
            <a:r>
              <a:rPr lang="en-GB" sz="1568" dirty="0" err="1">
                <a:gradFill>
                  <a:gsLst>
                    <a:gs pos="1250">
                      <a:srgbClr val="000000"/>
                    </a:gs>
                    <a:gs pos="100000">
                      <a:srgbClr val="000000"/>
                    </a:gs>
                  </a:gsLst>
                  <a:lin ang="5400000" scaled="0"/>
                </a:gradFill>
                <a:latin typeface="Consolas" panose="020B0609020204030204" pitchFamily="49" charset="0"/>
              </a:rPr>
              <a:t>.MissionSpec</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a:solidFill>
                  <a:srgbClr val="A92525"/>
                </a:solidFill>
                <a:latin typeface="Consolas" panose="020B0609020204030204" pitchFamily="49" charset="0"/>
              </a:rPr>
              <a:t>“save.tgz"</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my_mission_record.recordRewards</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agent_host.startMission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my_mission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my_mission_record</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solidFill>
                  <a:schemeClr val="accent2"/>
                </a:solidFill>
                <a:latin typeface="Consolas" panose="020B0609020204030204" pitchFamily="49" charset="0"/>
              </a:rPr>
              <a:t>// TO DO: wait for mission to start + check for errors</a:t>
            </a:r>
          </a:p>
          <a:p>
            <a:pPr lvl="0">
              <a:lnSpc>
                <a:spcPct val="90000"/>
              </a:lnSpc>
              <a:spcBef>
                <a:spcPct val="20000"/>
              </a:spcBef>
              <a:buSzPct val="90000"/>
            </a:pP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GB" sz="1568" dirty="0" err="1">
                <a:gradFill>
                  <a:gsLst>
                    <a:gs pos="1250">
                      <a:srgbClr val="000000"/>
                    </a:gs>
                    <a:gs pos="100000">
                      <a:srgbClr val="000000"/>
                    </a:gs>
                  </a:gsLst>
                  <a:lin ang="5400000" scaled="0"/>
                </a:gradFill>
                <a:latin typeface="Consolas" panose="020B0609020204030204" pitchFamily="49" charset="0"/>
              </a:rPr>
              <a:t>world_state</a:t>
            </a:r>
            <a:r>
              <a:rPr lang="en-GB" sz="1568" dirty="0">
                <a:gradFill>
                  <a:gsLst>
                    <a:gs pos="1250">
                      <a:srgbClr val="000000"/>
                    </a:gs>
                    <a:gs pos="100000">
                      <a:srgbClr val="000000"/>
                    </a:gs>
                  </a:gsLst>
                  <a:lin ang="5400000" scaled="0"/>
                </a:gradFill>
                <a:latin typeface="Consolas" panose="020B0609020204030204" pitchFamily="49" charset="0"/>
              </a:rPr>
              <a:t> = </a:t>
            </a:r>
            <a:r>
              <a:rPr lang="en-GB" sz="1568" dirty="0" err="1">
                <a:gradFill>
                  <a:gsLst>
                    <a:gs pos="1250">
                      <a:srgbClr val="000000"/>
                    </a:gs>
                    <a:gs pos="100000">
                      <a:srgbClr val="000000"/>
                    </a:gs>
                  </a:gsLst>
                  <a:lin ang="5400000" scaled="0"/>
                </a:gradFill>
                <a:latin typeface="Consolas" panose="020B0609020204030204" pitchFamily="49" charset="0"/>
              </a:rPr>
              <a:t>agent_host.peekWorldState</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a:solidFill>
                  <a:srgbClr val="0A28FF"/>
                </a:solidFill>
                <a:latin typeface="Consolas" panose="020B0609020204030204" pitchFamily="49" charset="0"/>
              </a:rPr>
              <a:t>while </a:t>
            </a:r>
            <a:r>
              <a:rPr lang="en-GB" sz="1568" dirty="0" err="1">
                <a:gradFill>
                  <a:gsLst>
                    <a:gs pos="1250">
                      <a:srgbClr val="000000"/>
                    </a:gs>
                    <a:gs pos="100000">
                      <a:srgbClr val="000000"/>
                    </a:gs>
                  </a:gsLst>
                  <a:lin ang="5400000" scaled="0"/>
                </a:gradFill>
                <a:latin typeface="Consolas" panose="020B0609020204030204" pitchFamily="49" charset="0"/>
              </a:rPr>
              <a:t>world_state.is_mission_running</a:t>
            </a:r>
            <a:r>
              <a:rPr lang="en-GB" sz="1568" dirty="0">
                <a:gradFill>
                  <a:gsLst>
                    <a:gs pos="1250">
                      <a:srgbClr val="000000"/>
                    </a:gs>
                    <a:gs pos="100000">
                      <a:srgbClr val="000000"/>
                    </a:gs>
                  </a:gsLst>
                  <a:lin ang="5400000" scaled="0"/>
                </a:gradFill>
                <a:latin typeface="Consolas" panose="020B0609020204030204" pitchFamily="49" charset="0"/>
              </a:rPr>
              <a:t>:</a:t>
            </a:r>
          </a:p>
          <a:p>
            <a:pPr>
              <a:lnSpc>
                <a:spcPct val="90000"/>
              </a:lnSpc>
              <a:spcBef>
                <a:spcPct val="20000"/>
              </a:spcBef>
              <a:buSzPct val="90000"/>
            </a:pPr>
            <a:r>
              <a:rPr lang="en-GB" sz="1568" dirty="0">
                <a:solidFill>
                  <a:schemeClr val="accent2"/>
                </a:solidFill>
                <a:latin typeface="Consolas" panose="020B0609020204030204" pitchFamily="49" charset="0"/>
              </a:rPr>
              <a:t>    // interpret world state</a:t>
            </a: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err="1">
                <a:gradFill>
                  <a:gsLst>
                    <a:gs pos="1250">
                      <a:srgbClr val="000000"/>
                    </a:gs>
                    <a:gs pos="100000">
                      <a:srgbClr val="000000"/>
                    </a:gs>
                  </a:gsLst>
                  <a:lin ang="5400000" scaled="0"/>
                </a:gradFill>
                <a:latin typeface="Consolas" panose="020B0609020204030204" pitchFamily="49" charset="0"/>
              </a:rPr>
              <a:t>world_state</a:t>
            </a:r>
            <a:r>
              <a:rPr lang="en-US" sz="1568" dirty="0">
                <a:gradFill>
                  <a:gsLst>
                    <a:gs pos="1250">
                      <a:srgbClr val="000000"/>
                    </a:gs>
                    <a:gs pos="100000">
                      <a:srgbClr val="000000"/>
                    </a:gs>
                  </a:gsLst>
                  <a:lin ang="5400000" scaled="0"/>
                </a:gradFill>
                <a:latin typeface="Consolas" panose="020B0609020204030204" pitchFamily="49" charset="0"/>
              </a:rPr>
              <a:t> = </a:t>
            </a:r>
            <a:r>
              <a:rPr lang="en-US" sz="1568" dirty="0" err="1">
                <a:gradFill>
                  <a:gsLst>
                    <a:gs pos="1250">
                      <a:srgbClr val="000000"/>
                    </a:gs>
                    <a:gs pos="100000">
                      <a:srgbClr val="000000"/>
                    </a:gs>
                  </a:gsLst>
                  <a:lin ang="5400000" scaled="0"/>
                </a:gradFill>
                <a:latin typeface="Consolas" panose="020B0609020204030204" pitchFamily="49" charset="0"/>
              </a:rPr>
              <a:t>agent_host.getWorldState</a:t>
            </a:r>
            <a:r>
              <a:rPr lang="en-US"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0A28FF"/>
                </a:solidFill>
                <a:latin typeface="Consolas" panose="020B0609020204030204" pitchFamily="49" charset="0"/>
              </a:rPr>
              <a:t>for</a:t>
            </a:r>
            <a:r>
              <a:rPr lang="en-GB" sz="1568" dirty="0">
                <a:gradFill>
                  <a:gsLst>
                    <a:gs pos="1250">
                      <a:srgbClr val="000000"/>
                    </a:gs>
                    <a:gs pos="100000">
                      <a:srgbClr val="000000"/>
                    </a:gs>
                  </a:gsLst>
                  <a:lin ang="5400000" scaled="0"/>
                </a:gradFill>
                <a:latin typeface="Consolas" panose="020B0609020204030204" pitchFamily="49" charset="0"/>
              </a:rPr>
              <a:t> reward </a:t>
            </a:r>
            <a:r>
              <a:rPr lang="en-GB" sz="1568" dirty="0">
                <a:solidFill>
                  <a:srgbClr val="0A28FF"/>
                </a:solidFill>
                <a:latin typeface="Consolas" panose="020B0609020204030204" pitchFamily="49" charset="0"/>
              </a:rPr>
              <a:t>in</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world_state.rewards</a:t>
            </a:r>
            <a:r>
              <a:rPr lang="en-GB"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0A28FF"/>
                </a:solidFill>
                <a:latin typeface="Consolas" panose="020B0609020204030204" pitchFamily="49" charset="0"/>
              </a:rPr>
              <a:t>print</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"Summed reward:"</a:t>
            </a:r>
            <a:r>
              <a:rPr lang="en-GB" sz="1568" dirty="0">
                <a:gradFill>
                  <a:gsLst>
                    <a:gs pos="1250">
                      <a:srgbClr val="000000"/>
                    </a:gs>
                    <a:gs pos="100000">
                      <a:srgbClr val="000000"/>
                    </a:gs>
                  </a:gsLst>
                  <a:lin ang="5400000" scaled="0"/>
                </a:gradFill>
                <a:latin typeface="Consolas" panose="020B0609020204030204" pitchFamily="49" charset="0"/>
              </a:rPr>
              <a:t>,</a:t>
            </a:r>
            <a:r>
              <a:rPr lang="en-GB" sz="1568" dirty="0" err="1">
                <a:gradFill>
                  <a:gsLst>
                    <a:gs pos="1250">
                      <a:srgbClr val="000000"/>
                    </a:gs>
                    <a:gs pos="100000">
                      <a:srgbClr val="000000"/>
                    </a:gs>
                  </a:gsLst>
                  <a:lin ang="5400000" scaled="0"/>
                </a:gradFill>
                <a:latin typeface="Consolas" panose="020B0609020204030204" pitchFamily="49" charset="0"/>
              </a:rPr>
              <a:t>reward.value</a:t>
            </a:r>
            <a:endParaRPr lang="en-GB"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0A28FF"/>
                </a:solidFill>
                <a:latin typeface="Consolas" panose="020B0609020204030204" pitchFamily="49" charset="0"/>
              </a:rPr>
              <a:t>for</a:t>
            </a:r>
            <a:r>
              <a:rPr lang="en-US" sz="1568" dirty="0">
                <a:gradFill>
                  <a:gsLst>
                    <a:gs pos="1250">
                      <a:srgbClr val="000000"/>
                    </a:gs>
                    <a:gs pos="100000">
                      <a:srgbClr val="000000"/>
                    </a:gs>
                  </a:gsLst>
                  <a:lin ang="5400000" scaled="0"/>
                </a:gradFill>
                <a:latin typeface="Consolas" panose="020B0609020204030204" pitchFamily="49" charset="0"/>
              </a:rPr>
              <a:t> observation </a:t>
            </a:r>
            <a:r>
              <a:rPr lang="en-US" sz="1568" dirty="0">
                <a:solidFill>
                  <a:srgbClr val="0A28FF"/>
                </a:solidFill>
                <a:latin typeface="Consolas" panose="020B0609020204030204" pitchFamily="49" charset="0"/>
              </a:rPr>
              <a:t>in</a:t>
            </a: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err="1">
                <a:gradFill>
                  <a:gsLst>
                    <a:gs pos="1250">
                      <a:srgbClr val="000000"/>
                    </a:gs>
                    <a:gs pos="100000">
                      <a:srgbClr val="000000"/>
                    </a:gs>
                  </a:gsLst>
                  <a:lin ang="5400000" scaled="0"/>
                </a:gradFill>
                <a:latin typeface="Consolas" panose="020B0609020204030204" pitchFamily="49" charset="0"/>
              </a:rPr>
              <a:t>world_state.observations</a:t>
            </a:r>
            <a:r>
              <a:rPr lang="en-US" sz="1568" dirty="0">
                <a:gradFill>
                  <a:gsLst>
                    <a:gs pos="1250">
                      <a:srgbClr val="000000"/>
                    </a:gs>
                    <a:gs pos="100000">
                      <a:srgbClr val="000000"/>
                    </a:gs>
                  </a:gsLst>
                  <a:lin ang="5400000" scaled="0"/>
                </a:gradFill>
                <a:latin typeface="Consolas" panose="020B0609020204030204" pitchFamily="49" charset="0"/>
              </a:rPr>
              <a:t>:</a:t>
            </a: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0A28FF"/>
                </a:solidFill>
                <a:latin typeface="Consolas" panose="020B0609020204030204" pitchFamily="49" charset="0"/>
              </a:rPr>
              <a:t>print</a:t>
            </a:r>
            <a:r>
              <a:rPr lang="en-US" sz="1568" dirty="0">
                <a:gradFill>
                  <a:gsLst>
                    <a:gs pos="1250">
                      <a:srgbClr val="000000"/>
                    </a:gs>
                    <a:gs pos="100000">
                      <a:srgbClr val="000000"/>
                    </a:gs>
                  </a:gsLst>
                  <a:lin ang="5400000" scaled="0"/>
                </a:gradFill>
                <a:latin typeface="Consolas" panose="020B0609020204030204" pitchFamily="49" charset="0"/>
              </a:rPr>
              <a:t> </a:t>
            </a:r>
            <a:r>
              <a:rPr lang="en-US" sz="1568" dirty="0">
                <a:solidFill>
                  <a:srgbClr val="A92525"/>
                </a:solidFill>
                <a:latin typeface="Consolas" panose="020B0609020204030204" pitchFamily="49" charset="0"/>
              </a:rPr>
              <a:t>"Observation:"</a:t>
            </a:r>
            <a:r>
              <a:rPr lang="en-US" sz="1568" dirty="0">
                <a:gradFill>
                  <a:gsLst>
                    <a:gs pos="1250">
                      <a:srgbClr val="000000"/>
                    </a:gs>
                    <a:gs pos="100000">
                      <a:srgbClr val="000000"/>
                    </a:gs>
                  </a:gsLst>
                  <a:lin ang="5400000" scaled="0"/>
                </a:gradFill>
                <a:latin typeface="Consolas" panose="020B0609020204030204" pitchFamily="49" charset="0"/>
              </a:rPr>
              <a:t>,</a:t>
            </a:r>
            <a:r>
              <a:rPr lang="en-US" sz="1568" dirty="0" err="1">
                <a:gradFill>
                  <a:gsLst>
                    <a:gs pos="1250">
                      <a:srgbClr val="000000"/>
                    </a:gs>
                    <a:gs pos="100000">
                      <a:srgbClr val="000000"/>
                    </a:gs>
                  </a:gsLst>
                  <a:lin ang="5400000" scaled="0"/>
                </a:gradFill>
                <a:latin typeface="Consolas" panose="020B0609020204030204" pitchFamily="49" charset="0"/>
              </a:rPr>
              <a:t>observation.text</a:t>
            </a:r>
            <a:endParaRPr lang="en-US" sz="1568" dirty="0">
              <a:gradFill>
                <a:gsLst>
                  <a:gs pos="1250">
                    <a:srgbClr val="000000"/>
                  </a:gs>
                  <a:gs pos="100000">
                    <a:srgbClr val="000000"/>
                  </a:gs>
                </a:gsLst>
                <a:lin ang="5400000" scaled="0"/>
              </a:gradFill>
              <a:latin typeface="Consolas" panose="020B0609020204030204" pitchFamily="49" charset="0"/>
            </a:endParaRPr>
          </a:p>
          <a:p>
            <a:pPr lvl="0">
              <a:lnSpc>
                <a:spcPct val="90000"/>
              </a:lnSpc>
              <a:spcBef>
                <a:spcPct val="20000"/>
              </a:spcBef>
              <a:buSzPct val="90000"/>
            </a:pPr>
            <a:r>
              <a:rPr lang="en-US" sz="1568" dirty="0">
                <a:gradFill>
                  <a:gsLst>
                    <a:gs pos="1250">
                      <a:srgbClr val="000000"/>
                    </a:gs>
                    <a:gs pos="100000">
                      <a:srgbClr val="000000"/>
                    </a:gs>
                  </a:gsLst>
                  <a:lin ang="5400000" scaled="0"/>
                </a:gradFill>
                <a:latin typeface="Consolas" panose="020B0609020204030204" pitchFamily="49" charset="0"/>
              </a:rPr>
              <a:t>    </a:t>
            </a:r>
            <a:r>
              <a:rPr lang="en-GB" sz="1568" dirty="0">
                <a:solidFill>
                  <a:schemeClr val="accent2"/>
                </a:solidFill>
                <a:latin typeface="Consolas" panose="020B0609020204030204" pitchFamily="49" charset="0"/>
              </a:rPr>
              <a:t>// act</a:t>
            </a:r>
          </a:p>
          <a:p>
            <a:pPr lvl="0">
              <a:lnSpc>
                <a:spcPct val="90000"/>
              </a:lnSpc>
              <a:spcBef>
                <a:spcPct val="20000"/>
              </a:spcBef>
              <a:buSzPct val="90000"/>
            </a:pPr>
            <a:r>
              <a:rPr lang="en-GB" sz="1568" dirty="0">
                <a:solidFill>
                  <a:schemeClr val="accent2"/>
                </a:soli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"move 1"</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"turn 0.5" </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agent_host.sendCommand</a:t>
            </a: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a:solidFill>
                  <a:srgbClr val="A92525"/>
                </a:solidFill>
                <a:latin typeface="Consolas" panose="020B0609020204030204" pitchFamily="49" charset="0"/>
              </a:rPr>
              <a:t>“jump 1"</a:t>
            </a:r>
            <a:r>
              <a:rPr lang="en-GB" sz="1568" dirty="0">
                <a:gradFill>
                  <a:gsLst>
                    <a:gs pos="1250">
                      <a:srgbClr val="000000"/>
                    </a:gs>
                    <a:gs pos="100000">
                      <a:srgbClr val="000000"/>
                    </a:gs>
                  </a:gsLst>
                  <a:lin ang="5400000" scaled="0"/>
                </a:gradFill>
                <a:latin typeface="Consolas" panose="020B0609020204030204" pitchFamily="49" charset="0"/>
              </a:rPr>
              <a:t> )</a:t>
            </a:r>
          </a:p>
          <a:p>
            <a:pPr lvl="0">
              <a:lnSpc>
                <a:spcPct val="90000"/>
              </a:lnSpc>
              <a:spcBef>
                <a:spcPct val="20000"/>
              </a:spcBef>
              <a:buSzPct val="90000"/>
            </a:pPr>
            <a:r>
              <a:rPr lang="en-GB" sz="1568" dirty="0">
                <a:gradFill>
                  <a:gsLst>
                    <a:gs pos="1250">
                      <a:srgbClr val="000000"/>
                    </a:gs>
                    <a:gs pos="100000">
                      <a:srgbClr val="000000"/>
                    </a:gs>
                  </a:gsLst>
                  <a:lin ang="5400000" scaled="0"/>
                </a:gradFill>
                <a:latin typeface="Consolas" panose="020B0609020204030204" pitchFamily="49" charset="0"/>
              </a:rPr>
              <a:t>    </a:t>
            </a:r>
            <a:r>
              <a:rPr lang="en-GB" sz="1568" dirty="0" err="1">
                <a:gradFill>
                  <a:gsLst>
                    <a:gs pos="1250">
                      <a:srgbClr val="000000"/>
                    </a:gs>
                    <a:gs pos="100000">
                      <a:srgbClr val="000000"/>
                    </a:gs>
                  </a:gsLst>
                  <a:lin ang="5400000" scaled="0"/>
                </a:gradFill>
                <a:latin typeface="Consolas" panose="020B0609020204030204" pitchFamily="49" charset="0"/>
              </a:rPr>
              <a:t>time.sleep</a:t>
            </a:r>
            <a:r>
              <a:rPr lang="en-GB" sz="1568" dirty="0">
                <a:gradFill>
                  <a:gsLst>
                    <a:gs pos="1250">
                      <a:srgbClr val="000000"/>
                    </a:gs>
                    <a:gs pos="100000">
                      <a:srgbClr val="000000"/>
                    </a:gs>
                  </a:gsLst>
                  <a:lin ang="5400000" scaled="0"/>
                </a:gradFill>
                <a:latin typeface="Consolas" panose="020B0609020204030204" pitchFamily="49" charset="0"/>
              </a:rPr>
              <a:t>(0.1)</a:t>
            </a:r>
          </a:p>
        </p:txBody>
      </p:sp>
      <p:pic>
        <p:nvPicPr>
          <p:cNvPr id="5" name="video">
            <a:hlinkClick r:id="" action="ppaction://media"/>
          </p:cNvPr>
          <p:cNvPicPr>
            <a:picLocks noChangeAspect="1"/>
          </p:cNvPicPr>
          <p:nvPr>
            <a:videoFile r:link="rId1"/>
            <p:extLst>
              <p:ext uri="{DAA4B4D4-6D71-4841-9C94-3DE7FCFB9230}">
                <p14:media xmlns:p14="http://schemas.microsoft.com/office/powerpoint/2010/main" r:embed="rId2">
                  <p14:trim st="850" end="154"/>
                </p14:media>
              </p:ext>
            </p:extLst>
          </p:nvPr>
        </p:nvPicPr>
        <p:blipFill>
          <a:blip r:embed="rId4"/>
          <a:stretch>
            <a:fillRect/>
          </a:stretch>
        </p:blipFill>
        <p:spPr>
          <a:xfrm>
            <a:off x="268928" y="2932538"/>
            <a:ext cx="4978981" cy="3734236"/>
          </a:xfrm>
          <a:prstGeom prst="rect">
            <a:avLst/>
          </a:prstGeom>
        </p:spPr>
      </p:pic>
    </p:spTree>
    <p:extLst>
      <p:ext uri="{BB962C8B-B14F-4D97-AF65-F5344CB8AC3E}">
        <p14:creationId xmlns:p14="http://schemas.microsoft.com/office/powerpoint/2010/main" val="204004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dirty="0"/>
              <a:t>Advanced topics + resources</a:t>
            </a:r>
          </a:p>
        </p:txBody>
      </p:sp>
      <p:sp>
        <p:nvSpPr>
          <p:cNvPr id="3" name="Text Placeholder 2"/>
          <p:cNvSpPr>
            <a:spLocks noGrp="1"/>
          </p:cNvSpPr>
          <p:nvPr>
            <p:ph type="body" sz="quarter" idx="10"/>
          </p:nvPr>
        </p:nvSpPr>
        <p:spPr>
          <a:xfrm>
            <a:off x="269240" y="1189495"/>
            <a:ext cx="5133214" cy="5581937"/>
          </a:xfrm>
        </p:spPr>
        <p:txBody>
          <a:bodyPr/>
          <a:lstStyle/>
          <a:p>
            <a:pPr>
              <a:lnSpc>
                <a:spcPct val="100000"/>
              </a:lnSpc>
              <a:spcBef>
                <a:spcPts val="588"/>
              </a:spcBef>
              <a:spcAft>
                <a:spcPts val="588"/>
              </a:spcAft>
            </a:pPr>
            <a:r>
              <a:rPr lang="en-GB" sz="3529" dirty="0"/>
              <a:t>Malmo currently supports:</a:t>
            </a:r>
          </a:p>
          <a:p>
            <a:pPr>
              <a:lnSpc>
                <a:spcPct val="100000"/>
              </a:lnSpc>
              <a:spcBef>
                <a:spcPts val="588"/>
              </a:spcBef>
              <a:spcAft>
                <a:spcPts val="588"/>
              </a:spcAft>
            </a:pPr>
            <a:r>
              <a:rPr lang="en-GB" sz="3137" dirty="0">
                <a:solidFill>
                  <a:schemeClr val="tx1"/>
                </a:solidFill>
              </a:rPr>
              <a:t>Continuous time + actions (actually, discrete behaviour is tricky)</a:t>
            </a:r>
          </a:p>
          <a:p>
            <a:pPr>
              <a:lnSpc>
                <a:spcPct val="100000"/>
              </a:lnSpc>
              <a:spcBef>
                <a:spcPts val="588"/>
              </a:spcBef>
              <a:spcAft>
                <a:spcPts val="588"/>
              </a:spcAft>
            </a:pPr>
            <a:r>
              <a:rPr lang="en-GB" sz="3137" dirty="0">
                <a:solidFill>
                  <a:schemeClr val="tx1"/>
                </a:solidFill>
              </a:rPr>
              <a:t>Multi-agent missions (agents see, interact with each other, includes AI-AI &amp; human-AI)</a:t>
            </a:r>
          </a:p>
          <a:p>
            <a:pPr>
              <a:lnSpc>
                <a:spcPct val="100000"/>
              </a:lnSpc>
              <a:spcBef>
                <a:spcPts val="588"/>
              </a:spcBef>
              <a:spcAft>
                <a:spcPts val="588"/>
              </a:spcAft>
            </a:pPr>
            <a:r>
              <a:rPr lang="en-GB" sz="3137" dirty="0">
                <a:solidFill>
                  <a:schemeClr val="tx1"/>
                </a:solidFill>
              </a:rPr>
              <a:t>Observations from game state, grid, chat, video …</a:t>
            </a:r>
          </a:p>
        </p:txBody>
      </p:sp>
      <p:sp>
        <p:nvSpPr>
          <p:cNvPr id="4" name="Text Placeholder 2"/>
          <p:cNvSpPr txBox="1">
            <a:spLocks/>
          </p:cNvSpPr>
          <p:nvPr/>
        </p:nvSpPr>
        <p:spPr>
          <a:xfrm>
            <a:off x="5533930" y="1189495"/>
            <a:ext cx="6390838" cy="3500025"/>
          </a:xfrm>
          <a:prstGeom prst="rect">
            <a:avLst/>
          </a:prstGeom>
        </p:spPr>
        <p:txBody>
          <a:bodyPr vert="horz" wrap="square" lIns="143428" tIns="89642" rIns="143428" bIns="89642"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588"/>
              </a:spcBef>
              <a:spcAft>
                <a:spcPts val="588"/>
              </a:spcAft>
            </a:pPr>
            <a:r>
              <a:rPr lang="en-GB" sz="2745" dirty="0"/>
              <a:t>Resources:</a:t>
            </a:r>
          </a:p>
          <a:p>
            <a:pPr>
              <a:lnSpc>
                <a:spcPct val="100000"/>
              </a:lnSpc>
              <a:spcBef>
                <a:spcPts val="588"/>
              </a:spcBef>
              <a:spcAft>
                <a:spcPts val="588"/>
              </a:spcAft>
            </a:pPr>
            <a:r>
              <a:rPr lang="en-GB" sz="2745" dirty="0">
                <a:solidFill>
                  <a:schemeClr val="tx1"/>
                </a:solidFill>
              </a:rPr>
              <a:t>Tutorial: </a:t>
            </a:r>
            <a:r>
              <a:rPr lang="en-GB" sz="1961" dirty="0">
                <a:solidFill>
                  <a:schemeClr val="tx1"/>
                </a:solidFill>
                <a:hlinkClick r:id="rId2"/>
              </a:rPr>
              <a:t>https://github.com/Microsoft/malmo/blob/master/Malmo/samples/Python_examples/Tutorial.pdf</a:t>
            </a:r>
            <a:r>
              <a:rPr lang="en-GB" sz="1961" dirty="0">
                <a:solidFill>
                  <a:schemeClr val="tx1"/>
                </a:solidFill>
              </a:rPr>
              <a:t> </a:t>
            </a:r>
          </a:p>
          <a:p>
            <a:pPr>
              <a:lnSpc>
                <a:spcPct val="100000"/>
              </a:lnSpc>
              <a:spcBef>
                <a:spcPts val="588"/>
              </a:spcBef>
              <a:spcAft>
                <a:spcPts val="588"/>
              </a:spcAft>
            </a:pPr>
            <a:r>
              <a:rPr lang="en-GB" sz="2745" dirty="0">
                <a:solidFill>
                  <a:schemeClr val="tx1"/>
                </a:solidFill>
              </a:rPr>
              <a:t>Documentation: </a:t>
            </a:r>
            <a:r>
              <a:rPr lang="en-GB" sz="1961" dirty="0">
                <a:solidFill>
                  <a:schemeClr val="tx1"/>
                </a:solidFill>
                <a:hlinkClick r:id="rId3"/>
              </a:rPr>
              <a:t>http://microsoft.github.io/malmo/</a:t>
            </a:r>
            <a:r>
              <a:rPr lang="en-GB" sz="1961" dirty="0">
                <a:solidFill>
                  <a:schemeClr val="tx1"/>
                </a:solidFill>
              </a:rPr>
              <a:t> </a:t>
            </a:r>
          </a:p>
          <a:p>
            <a:pPr>
              <a:lnSpc>
                <a:spcPct val="100000"/>
              </a:lnSpc>
              <a:spcBef>
                <a:spcPts val="588"/>
              </a:spcBef>
              <a:spcAft>
                <a:spcPts val="588"/>
              </a:spcAft>
            </a:pPr>
            <a:r>
              <a:rPr lang="en-GB" sz="2745" dirty="0">
                <a:solidFill>
                  <a:schemeClr val="tx1"/>
                </a:solidFill>
              </a:rPr>
              <a:t>Blog: </a:t>
            </a:r>
            <a:r>
              <a:rPr lang="en-GB" sz="1961" dirty="0">
                <a:solidFill>
                  <a:schemeClr val="tx1"/>
                </a:solidFill>
                <a:hlinkClick r:id="rId4"/>
              </a:rPr>
              <a:t>http://microsoft.github.io/malmo/blog</a:t>
            </a:r>
            <a:r>
              <a:rPr lang="en-GB" sz="1961" dirty="0">
                <a:solidFill>
                  <a:schemeClr val="tx1"/>
                </a:solidFill>
              </a:rPr>
              <a:t> </a:t>
            </a:r>
          </a:p>
          <a:p>
            <a:pPr>
              <a:lnSpc>
                <a:spcPct val="100000"/>
              </a:lnSpc>
              <a:spcBef>
                <a:spcPts val="588"/>
              </a:spcBef>
              <a:spcAft>
                <a:spcPts val="588"/>
              </a:spcAft>
            </a:pPr>
            <a:r>
              <a:rPr lang="en-GB" sz="2745" dirty="0" err="1">
                <a:solidFill>
                  <a:schemeClr val="tx1"/>
                </a:solidFill>
              </a:rPr>
              <a:t>Gitter</a:t>
            </a:r>
            <a:r>
              <a:rPr lang="en-GB" sz="2745" dirty="0">
                <a:solidFill>
                  <a:schemeClr val="tx1"/>
                </a:solidFill>
              </a:rPr>
              <a:t> chat: </a:t>
            </a:r>
            <a:r>
              <a:rPr lang="en-GB" sz="1961" dirty="0">
                <a:solidFill>
                  <a:schemeClr val="tx1"/>
                </a:solidFill>
                <a:hlinkClick r:id="rId5"/>
              </a:rPr>
              <a:t>https://gitter.im/Microsoft/malmo</a:t>
            </a:r>
            <a:r>
              <a:rPr lang="en-GB" sz="2745" dirty="0">
                <a:solidFill>
                  <a:schemeClr val="tx1"/>
                </a:solidFill>
              </a:rPr>
              <a:t> </a:t>
            </a:r>
          </a:p>
        </p:txBody>
      </p:sp>
      <p:pic>
        <p:nvPicPr>
          <p:cNvPr id="5" name="Picture 4"/>
          <p:cNvPicPr>
            <a:picLocks noChangeAspect="1"/>
          </p:cNvPicPr>
          <p:nvPr/>
        </p:nvPicPr>
        <p:blipFill rotWithShape="1">
          <a:blip r:embed="rId6"/>
          <a:srcRect b="64617"/>
          <a:stretch/>
        </p:blipFill>
        <p:spPr>
          <a:xfrm>
            <a:off x="5677358" y="4689520"/>
            <a:ext cx="6247410" cy="2383245"/>
          </a:xfrm>
          <a:prstGeom prst="rect">
            <a:avLst/>
          </a:prstGeom>
        </p:spPr>
      </p:pic>
    </p:spTree>
    <p:extLst>
      <p:ext uri="{BB962C8B-B14F-4D97-AF65-F5344CB8AC3E}">
        <p14:creationId xmlns:p14="http://schemas.microsoft.com/office/powerpoint/2010/main" val="354852020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Interactive Learning</a:t>
            </a:r>
          </a:p>
        </p:txBody>
      </p:sp>
      <p:sp>
        <p:nvSpPr>
          <p:cNvPr id="3" name="Content Placeholder 2"/>
          <p:cNvSpPr>
            <a:spLocks noGrp="1"/>
          </p:cNvSpPr>
          <p:nvPr>
            <p:ph idx="1"/>
          </p:nvPr>
        </p:nvSpPr>
        <p:spPr/>
        <p:txBody>
          <a:bodyPr/>
          <a:lstStyle/>
          <a:p>
            <a:pPr marL="514350" indent="-514350">
              <a:buFont typeface="+mj-lt"/>
              <a:buAutoNum type="arabicPeriod"/>
            </a:pPr>
            <a:r>
              <a:rPr lang="en-US" dirty="0"/>
              <a:t>Observe the state of the world</a:t>
            </a:r>
          </a:p>
          <a:p>
            <a:pPr marL="514350" indent="-514350">
              <a:buFont typeface="+mj-lt"/>
              <a:buAutoNum type="arabicPeriod"/>
            </a:pPr>
            <a:r>
              <a:rPr lang="en-US" dirty="0"/>
              <a:t>Choose an action </a:t>
            </a:r>
          </a:p>
          <a:p>
            <a:pPr marL="514350" indent="-514350">
              <a:buFont typeface="+mj-lt"/>
              <a:buAutoNum type="arabicPeriod"/>
            </a:pPr>
            <a:r>
              <a:rPr lang="en-US" dirty="0"/>
              <a:t>Obtain feedback on the chosen action</a:t>
            </a:r>
          </a:p>
          <a:p>
            <a:pPr marL="0" indent="0">
              <a:buNone/>
            </a:pPr>
            <a:r>
              <a:rPr lang="en-US" dirty="0"/>
              <a:t>Repeat</a:t>
            </a:r>
          </a:p>
          <a:p>
            <a:pPr marL="0" indent="0">
              <a:buNone/>
            </a:pPr>
            <a:endParaRPr lang="en-US" dirty="0"/>
          </a:p>
          <a:p>
            <a:pPr marL="0" indent="0">
              <a:buNone/>
            </a:pPr>
            <a:r>
              <a:rPr lang="en-US" dirty="0"/>
              <a:t>Captures several learning settings: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2858515"/>
              </p:ext>
            </p:extLst>
          </p:nvPr>
        </p:nvGraphicFramePr>
        <p:xfrm>
          <a:off x="1637717" y="5384483"/>
          <a:ext cx="8127999" cy="79248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396846290"/>
                    </a:ext>
                  </a:extLst>
                </a:gridCol>
                <a:gridCol w="2709333">
                  <a:extLst>
                    <a:ext uri="{9D8B030D-6E8A-4147-A177-3AD203B41FA5}">
                      <a16:colId xmlns:a16="http://schemas.microsoft.com/office/drawing/2014/main" val="887891358"/>
                    </a:ext>
                  </a:extLst>
                </a:gridCol>
                <a:gridCol w="2709333">
                  <a:extLst>
                    <a:ext uri="{9D8B030D-6E8A-4147-A177-3AD203B41FA5}">
                      <a16:colId xmlns:a16="http://schemas.microsoft.com/office/drawing/2014/main" val="1200664240"/>
                    </a:ext>
                  </a:extLst>
                </a:gridCol>
              </a:tblGrid>
              <a:tr h="370840">
                <a:tc>
                  <a:txBody>
                    <a:bodyPr/>
                    <a:lstStyle/>
                    <a:p>
                      <a:r>
                        <a:rPr lang="en-US" sz="2000" dirty="0"/>
                        <a:t>No Teacher</a:t>
                      </a:r>
                    </a:p>
                  </a:txBody>
                  <a:tcPr>
                    <a:solidFill>
                      <a:schemeClr val="accent1">
                        <a:lumMod val="40000"/>
                        <a:lumOff val="60000"/>
                      </a:schemeClr>
                    </a:solidFill>
                  </a:tcPr>
                </a:tc>
                <a:tc>
                  <a:txBody>
                    <a:bodyPr/>
                    <a:lstStyle/>
                    <a:p>
                      <a:r>
                        <a:rPr lang="en-US" sz="2000" dirty="0"/>
                        <a:t>Contextual Bandits</a:t>
                      </a:r>
                    </a:p>
                  </a:txBody>
                  <a:tcPr/>
                </a:tc>
                <a:tc>
                  <a:txBody>
                    <a:bodyPr/>
                    <a:lstStyle/>
                    <a:p>
                      <a:r>
                        <a:rPr lang="en-US" sz="2000" dirty="0"/>
                        <a:t>Reinforcement Learning</a:t>
                      </a:r>
                    </a:p>
                  </a:txBody>
                  <a:tcPr/>
                </a:tc>
                <a:extLst>
                  <a:ext uri="{0D108BD9-81ED-4DB2-BD59-A6C34878D82A}">
                    <a16:rowId xmlns:a16="http://schemas.microsoft.com/office/drawing/2014/main" val="1014782926"/>
                  </a:ext>
                </a:extLst>
              </a:tr>
              <a:tr h="370840">
                <a:tc>
                  <a:txBody>
                    <a:bodyPr/>
                    <a:lstStyle/>
                    <a:p>
                      <a:r>
                        <a:rPr lang="en-US" sz="2000" dirty="0"/>
                        <a:t>Teacher</a:t>
                      </a:r>
                    </a:p>
                  </a:txBody>
                  <a:tcPr>
                    <a:solidFill>
                      <a:schemeClr val="accent1">
                        <a:lumMod val="40000"/>
                        <a:lumOff val="60000"/>
                      </a:schemeClr>
                    </a:solidFill>
                  </a:tcPr>
                </a:tc>
                <a:tc>
                  <a:txBody>
                    <a:bodyPr/>
                    <a:lstStyle/>
                    <a:p>
                      <a:r>
                        <a:rPr lang="en-US" sz="2000" dirty="0"/>
                        <a:t>Active Learning</a:t>
                      </a:r>
                    </a:p>
                  </a:txBody>
                  <a:tcPr/>
                </a:tc>
                <a:tc>
                  <a:txBody>
                    <a:bodyPr/>
                    <a:lstStyle/>
                    <a:p>
                      <a:r>
                        <a:rPr lang="en-US" sz="2000" dirty="0"/>
                        <a:t>Imitation Learning</a:t>
                      </a:r>
                    </a:p>
                  </a:txBody>
                  <a:tcPr/>
                </a:tc>
                <a:extLst>
                  <a:ext uri="{0D108BD9-81ED-4DB2-BD59-A6C34878D82A}">
                    <a16:rowId xmlns:a16="http://schemas.microsoft.com/office/drawing/2014/main" val="854852955"/>
                  </a:ext>
                </a:extLst>
              </a:tr>
            </a:tbl>
          </a:graphicData>
        </a:graphic>
      </p:graphicFrame>
    </p:spTree>
    <p:extLst>
      <p:ext uri="{BB962C8B-B14F-4D97-AF65-F5344CB8AC3E}">
        <p14:creationId xmlns:p14="http://schemas.microsoft.com/office/powerpoint/2010/main" val="3133089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Interactive learning key ingredient for AI </a:t>
            </a:r>
          </a:p>
          <a:p>
            <a:r>
              <a:rPr lang="en-US" dirty="0"/>
              <a:t>Poses new challenges in design and evaluation of learning systems</a:t>
            </a:r>
          </a:p>
          <a:p>
            <a:r>
              <a:rPr lang="en-US" dirty="0"/>
              <a:t>Great progress in the last decade</a:t>
            </a:r>
          </a:p>
          <a:p>
            <a:r>
              <a:rPr lang="en-US" dirty="0"/>
              <a:t>Learn more:</a:t>
            </a:r>
          </a:p>
          <a:p>
            <a:pPr lvl="1"/>
            <a:r>
              <a:rPr lang="en-US" dirty="0">
                <a:hlinkClick r:id="rId2"/>
              </a:rPr>
              <a:t>http://aka.ms/mwt</a:t>
            </a:r>
            <a:endParaRPr lang="en-US" dirty="0"/>
          </a:p>
          <a:p>
            <a:pPr lvl="1"/>
            <a:r>
              <a:rPr lang="en-US" dirty="0">
                <a:hlinkClick r:id="rId3"/>
              </a:rPr>
              <a:t>https://www.microsoft.com/en-us/research/project/project-malmo/</a:t>
            </a:r>
            <a:r>
              <a:rPr lang="en-US" dirty="0"/>
              <a:t> </a:t>
            </a:r>
          </a:p>
        </p:txBody>
      </p:sp>
    </p:spTree>
    <p:extLst>
      <p:ext uri="{BB962C8B-B14F-4D97-AF65-F5344CB8AC3E}">
        <p14:creationId xmlns:p14="http://schemas.microsoft.com/office/powerpoint/2010/main" val="266812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Outline of this talk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449" y="1690688"/>
            <a:ext cx="2142017" cy="14994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49" y="3883453"/>
            <a:ext cx="2142017" cy="1549392"/>
          </a:xfrm>
          <a:prstGeom prst="rect">
            <a:avLst/>
          </a:prstGeom>
        </p:spPr>
      </p:pic>
      <p:sp>
        <p:nvSpPr>
          <p:cNvPr id="6" name="TextBox 5"/>
          <p:cNvSpPr txBox="1"/>
          <p:nvPr/>
        </p:nvSpPr>
        <p:spPr>
          <a:xfrm>
            <a:off x="3173692" y="1925580"/>
            <a:ext cx="7855805" cy="3293209"/>
          </a:xfrm>
          <a:prstGeom prst="rect">
            <a:avLst/>
          </a:prstGeom>
          <a:noFill/>
        </p:spPr>
        <p:txBody>
          <a:bodyPr wrap="none" rtlCol="0">
            <a:spAutoFit/>
          </a:bodyPr>
          <a:lstStyle/>
          <a:p>
            <a:r>
              <a:rPr lang="en-US" sz="3200" dirty="0"/>
              <a:t>How to </a:t>
            </a:r>
            <a:r>
              <a:rPr lang="en-US" sz="3200" b="1" dirty="0"/>
              <a:t>build</a:t>
            </a:r>
            <a:r>
              <a:rPr lang="en-US" sz="3200" dirty="0"/>
              <a:t> interactive learning systems?</a:t>
            </a:r>
          </a:p>
          <a:p>
            <a:endParaRPr lang="en-US" dirty="0"/>
          </a:p>
          <a:p>
            <a:endParaRPr lang="en-US" dirty="0"/>
          </a:p>
          <a:p>
            <a:endParaRPr lang="en-US" dirty="0"/>
          </a:p>
          <a:p>
            <a:endParaRPr lang="en-US" dirty="0"/>
          </a:p>
          <a:p>
            <a:endParaRPr lang="en-US" dirty="0"/>
          </a:p>
          <a:p>
            <a:endParaRPr lang="en-US" dirty="0"/>
          </a:p>
          <a:p>
            <a:endParaRPr lang="en-US" dirty="0"/>
          </a:p>
          <a:p>
            <a:r>
              <a:rPr lang="en-US" sz="3200" dirty="0"/>
              <a:t>How to </a:t>
            </a:r>
            <a:r>
              <a:rPr lang="en-US" sz="3200" b="1" dirty="0"/>
              <a:t>evaluate</a:t>
            </a:r>
            <a:r>
              <a:rPr lang="en-US" sz="3200" dirty="0"/>
              <a:t> interactive learning systems?</a:t>
            </a:r>
          </a:p>
          <a:p>
            <a:endParaRPr lang="en-US" dirty="0"/>
          </a:p>
        </p:txBody>
      </p:sp>
    </p:spTree>
    <p:extLst>
      <p:ext uri="{BB962C8B-B14F-4D97-AF65-F5344CB8AC3E}">
        <p14:creationId xmlns:p14="http://schemas.microsoft.com/office/powerpoint/2010/main" val="337382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Building an Interactive Learning System</a:t>
            </a:r>
          </a:p>
        </p:txBody>
      </p:sp>
      <p:sp>
        <p:nvSpPr>
          <p:cNvPr id="3" name="Content Placeholder 2"/>
          <p:cNvSpPr>
            <a:spLocks noGrp="1"/>
          </p:cNvSpPr>
          <p:nvPr>
            <p:ph idx="1"/>
          </p:nvPr>
        </p:nvSpPr>
        <p:spPr>
          <a:xfrm>
            <a:off x="58723" y="1825625"/>
            <a:ext cx="11887200" cy="4351338"/>
          </a:xfrm>
        </p:spPr>
        <p:txBody>
          <a:bodyPr/>
          <a:lstStyle/>
          <a:p>
            <a:r>
              <a:rPr lang="en-US" dirty="0"/>
              <a:t>Case study: Multi-World Testing Decision Service for Contextual Bandit Learning</a:t>
            </a:r>
          </a:p>
          <a:p>
            <a:endParaRPr lang="en-US" dirty="0"/>
          </a:p>
          <a:p>
            <a:r>
              <a:rPr lang="en-US" dirty="0"/>
              <a:t>Publicly available: </a:t>
            </a:r>
            <a:r>
              <a:rPr lang="en-US" dirty="0">
                <a:hlinkClick r:id="rId2"/>
              </a:rPr>
              <a:t>http://aka.ms/mwt</a:t>
            </a:r>
            <a:r>
              <a:rPr lang="en-US" dirty="0"/>
              <a:t> </a:t>
            </a:r>
          </a:p>
        </p:txBody>
      </p:sp>
      <p:pic>
        <p:nvPicPr>
          <p:cNvPr id="4" name="Picture 2" descr="Miro Dudí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174" y="4881629"/>
            <a:ext cx="1099861" cy="824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hong 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036" y="5729175"/>
            <a:ext cx="1206738" cy="905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lex Slivk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4918" y="4914872"/>
            <a:ext cx="1102036" cy="826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John Langf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757" y="4925820"/>
            <a:ext cx="1072839" cy="804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5486905" y="3935190"/>
            <a:ext cx="1120001" cy="963142"/>
          </a:xfrm>
          <a:prstGeom prst="rect">
            <a:avLst/>
          </a:prstGeom>
        </p:spPr>
      </p:pic>
      <p:pic>
        <p:nvPicPr>
          <p:cNvPr id="9" name="Picture 8"/>
          <p:cNvPicPr>
            <a:picLocks noChangeAspect="1"/>
          </p:cNvPicPr>
          <p:nvPr/>
        </p:nvPicPr>
        <p:blipFill>
          <a:blip r:embed="rId8"/>
          <a:stretch>
            <a:fillRect/>
          </a:stretch>
        </p:blipFill>
        <p:spPr>
          <a:xfrm>
            <a:off x="5489612" y="5741395"/>
            <a:ext cx="1158304" cy="857590"/>
          </a:xfrm>
          <a:prstGeom prst="rect">
            <a:avLst/>
          </a:prstGeom>
        </p:spPr>
      </p:pic>
      <p:pic>
        <p:nvPicPr>
          <p:cNvPr id="10" name="Picture 9"/>
          <p:cNvPicPr>
            <a:picLocks noChangeAspect="1"/>
          </p:cNvPicPr>
          <p:nvPr/>
        </p:nvPicPr>
        <p:blipFill>
          <a:blip r:embed="rId9"/>
          <a:stretch>
            <a:fillRect/>
          </a:stretch>
        </p:blipFill>
        <p:spPr>
          <a:xfrm>
            <a:off x="4473401" y="4872347"/>
            <a:ext cx="972988" cy="82424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110" y="3987026"/>
            <a:ext cx="1162605" cy="871954"/>
          </a:xfrm>
          <a:prstGeom prst="rect">
            <a:avLst/>
          </a:prstGeom>
        </p:spPr>
      </p:pic>
      <p:pic>
        <p:nvPicPr>
          <p:cNvPr id="12" name="Picture 11"/>
          <p:cNvPicPr>
            <a:picLocks noChangeAspect="1"/>
          </p:cNvPicPr>
          <p:nvPr/>
        </p:nvPicPr>
        <p:blipFill>
          <a:blip r:embed="rId11"/>
          <a:stretch>
            <a:fillRect/>
          </a:stretch>
        </p:blipFill>
        <p:spPr>
          <a:xfrm>
            <a:off x="7572880" y="4015286"/>
            <a:ext cx="1162605" cy="871954"/>
          </a:xfrm>
          <a:prstGeom prst="rect">
            <a:avLst/>
          </a:prstGeom>
        </p:spPr>
      </p:pic>
      <p:pic>
        <p:nvPicPr>
          <p:cNvPr id="13" name="Picture 12"/>
          <p:cNvPicPr>
            <a:picLocks noChangeAspect="1"/>
          </p:cNvPicPr>
          <p:nvPr/>
        </p:nvPicPr>
        <p:blipFill>
          <a:blip r:embed="rId12"/>
          <a:stretch>
            <a:fillRect/>
          </a:stretch>
        </p:blipFill>
        <p:spPr>
          <a:xfrm>
            <a:off x="9454347" y="5577996"/>
            <a:ext cx="1876674" cy="1127604"/>
          </a:xfrm>
          <a:prstGeom prst="rect">
            <a:avLst/>
          </a:prstGeom>
        </p:spPr>
      </p:pic>
      <p:pic>
        <p:nvPicPr>
          <p:cNvPr id="14" name="Picture 2" descr="Luong Hoa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46955" y="4015289"/>
            <a:ext cx="1106895" cy="8830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18839" y="5684990"/>
            <a:ext cx="926077" cy="9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1274" y="3935190"/>
            <a:ext cx="1181397" cy="903068"/>
          </a:xfrm>
          <a:prstGeom prst="rect">
            <a:avLst/>
          </a:prstGeom>
        </p:spPr>
      </p:pic>
    </p:spTree>
    <p:extLst>
      <p:ext uri="{BB962C8B-B14F-4D97-AF65-F5344CB8AC3E}">
        <p14:creationId xmlns:p14="http://schemas.microsoft.com/office/powerpoint/2010/main" val="73053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Contextual Bandit Learning</a:t>
            </a:r>
          </a:p>
        </p:txBody>
      </p:sp>
      <p:sp>
        <p:nvSpPr>
          <p:cNvPr id="3" name="Content Placeholder 2"/>
          <p:cNvSpPr>
            <a:spLocks noGrp="1"/>
          </p:cNvSpPr>
          <p:nvPr>
            <p:ph idx="1"/>
          </p:nvPr>
        </p:nvSpPr>
        <p:spPr/>
        <p:txBody>
          <a:bodyPr/>
          <a:lstStyle/>
          <a:p>
            <a:pPr marL="514350" indent="-514350">
              <a:buFont typeface="+mj-lt"/>
              <a:buAutoNum type="arabicPeriod"/>
            </a:pPr>
            <a:r>
              <a:rPr lang="en-US" dirty="0"/>
              <a:t>Observe the state of the world (aka </a:t>
            </a:r>
            <a:r>
              <a:rPr lang="en-US" b="1" dirty="0"/>
              <a:t>context</a:t>
            </a:r>
            <a:r>
              <a:rPr lang="en-US" dirty="0"/>
              <a:t>)</a:t>
            </a:r>
          </a:p>
          <a:p>
            <a:pPr marL="514350" indent="-514350">
              <a:buFont typeface="+mj-lt"/>
              <a:buAutoNum type="arabicPeriod"/>
            </a:pPr>
            <a:r>
              <a:rPr lang="en-US" dirty="0"/>
              <a:t>Choose an action </a:t>
            </a:r>
          </a:p>
          <a:p>
            <a:pPr marL="514350" indent="-514350">
              <a:buFont typeface="+mj-lt"/>
              <a:buAutoNum type="arabicPeriod"/>
            </a:pPr>
            <a:r>
              <a:rPr lang="en-US" dirty="0"/>
              <a:t>Obtain feedback on the chosen action</a:t>
            </a:r>
          </a:p>
          <a:p>
            <a:pPr marL="0" indent="0">
              <a:buNone/>
            </a:pPr>
            <a:r>
              <a:rPr lang="en-US" dirty="0"/>
              <a:t>Repeat</a:t>
            </a:r>
          </a:p>
          <a:p>
            <a:pPr marL="0" indent="0">
              <a:buNone/>
            </a:pPr>
            <a:endParaRPr lang="en-US" dirty="0"/>
          </a:p>
          <a:p>
            <a:pPr marL="0" indent="0">
              <a:buNone/>
            </a:pPr>
            <a:r>
              <a:rPr lang="en-US" b="1" dirty="0"/>
              <a:t>Goal:</a:t>
            </a:r>
            <a:r>
              <a:rPr lang="en-US" dirty="0"/>
              <a:t> Optimize feedback (e.g. maximize reward) for chosen actions</a:t>
            </a:r>
          </a:p>
          <a:p>
            <a:pPr marL="0" indent="0">
              <a:buNone/>
            </a:pPr>
            <a:endParaRPr lang="en-US" dirty="0"/>
          </a:p>
          <a:p>
            <a:pPr marL="0" indent="0">
              <a:buNone/>
            </a:pPr>
            <a:r>
              <a:rPr lang="en-US" b="1" dirty="0"/>
              <a:t>Assumption:</a:t>
            </a:r>
            <a:r>
              <a:rPr lang="en-US" dirty="0"/>
              <a:t> Agent’s actions do not influence future contexts</a:t>
            </a:r>
          </a:p>
        </p:txBody>
      </p:sp>
    </p:spTree>
    <p:extLst>
      <p:ext uri="{BB962C8B-B14F-4D97-AF65-F5344CB8AC3E}">
        <p14:creationId xmlns:p14="http://schemas.microsoft.com/office/powerpoint/2010/main" val="257504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0" y="0"/>
            <a:ext cx="10515600" cy="1325563"/>
          </a:xfrm>
        </p:spPr>
        <p:txBody>
          <a:bodyPr/>
          <a:lstStyle/>
          <a:p>
            <a:r>
              <a:rPr lang="en-US" dirty="0"/>
              <a:t>Example: </a:t>
            </a:r>
            <a:r>
              <a:rPr lang="en-US" dirty="0">
                <a:latin typeface="+mj-lt"/>
              </a:rPr>
              <a:t>News Recommendation</a:t>
            </a:r>
          </a:p>
        </p:txBody>
      </p:sp>
      <p:sp>
        <p:nvSpPr>
          <p:cNvPr id="6" name="Text Placeholder 5"/>
          <p:cNvSpPr>
            <a:spLocks noGrp="1"/>
          </p:cNvSpPr>
          <p:nvPr>
            <p:ph idx="1"/>
          </p:nvPr>
        </p:nvSpPr>
        <p:spPr>
          <a:xfrm>
            <a:off x="617518" y="1885012"/>
            <a:ext cx="5495048" cy="4017029"/>
          </a:xfrm>
        </p:spPr>
        <p:txBody>
          <a:bodyPr>
            <a:normAutofit/>
          </a:bodyPr>
          <a:lstStyle/>
          <a:p>
            <a:pPr marL="0" indent="0">
              <a:buNone/>
            </a:pPr>
            <a:r>
              <a:rPr lang="en-US" dirty="0">
                <a:latin typeface="+mn-lt"/>
              </a:rPr>
              <a:t>Loop:</a:t>
            </a:r>
          </a:p>
          <a:p>
            <a:pPr marL="457200" lvl="1" indent="0">
              <a:buNone/>
            </a:pPr>
            <a:r>
              <a:rPr lang="en-US" dirty="0">
                <a:latin typeface="+mn-lt"/>
              </a:rPr>
              <a:t>1. User </a:t>
            </a:r>
            <a:r>
              <a:rPr lang="en-US" b="1" dirty="0">
                <a:solidFill>
                  <a:srgbClr val="FF0000"/>
                </a:solidFill>
                <a:latin typeface="+mn-lt"/>
              </a:rPr>
              <a:t>arrives</a:t>
            </a:r>
            <a:r>
              <a:rPr lang="en-US" dirty="0">
                <a:latin typeface="+mn-lt"/>
              </a:rPr>
              <a:t> at MSN with browsing history, user account, previous visits,… </a:t>
            </a:r>
          </a:p>
          <a:p>
            <a:pPr marL="457200" lvl="1" indent="0">
              <a:buNone/>
            </a:pPr>
            <a:r>
              <a:rPr lang="en-US" dirty="0">
                <a:latin typeface="+mn-lt"/>
              </a:rPr>
              <a:t>2. Microsoft </a:t>
            </a:r>
            <a:r>
              <a:rPr lang="en-US" b="1" dirty="0">
                <a:solidFill>
                  <a:srgbClr val="FF0000"/>
                </a:solidFill>
                <a:latin typeface="+mn-lt"/>
              </a:rPr>
              <a:t>chooses</a:t>
            </a:r>
            <a:r>
              <a:rPr lang="en-US" dirty="0">
                <a:latin typeface="+mn-lt"/>
              </a:rPr>
              <a:t> news stories, ads, … </a:t>
            </a:r>
          </a:p>
          <a:p>
            <a:pPr marL="457200" lvl="1" indent="0">
              <a:buNone/>
            </a:pPr>
            <a:r>
              <a:rPr lang="en-US" dirty="0">
                <a:latin typeface="+mn-lt"/>
              </a:rPr>
              <a:t>3. User </a:t>
            </a:r>
            <a:r>
              <a:rPr lang="en-US" b="1" dirty="0">
                <a:solidFill>
                  <a:srgbClr val="FF0000"/>
                </a:solidFill>
                <a:latin typeface="+mn-lt"/>
              </a:rPr>
              <a:t>responds</a:t>
            </a:r>
            <a:r>
              <a:rPr lang="en-US" dirty="0">
                <a:latin typeface="+mn-lt"/>
              </a:rPr>
              <a:t> to content (clicks/navigation,…)</a:t>
            </a:r>
          </a:p>
          <a:p>
            <a:pPr marL="0" indent="0">
              <a:buNone/>
            </a:pPr>
            <a:endParaRPr lang="en-US"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8257" y="1885012"/>
            <a:ext cx="5432837" cy="2668761"/>
          </a:xfrm>
          <a:prstGeom prst="rect">
            <a:avLst/>
          </a:prstGeom>
        </p:spPr>
      </p:pic>
      <p:sp>
        <p:nvSpPr>
          <p:cNvPr id="3" name="Rectangle 2"/>
          <p:cNvSpPr/>
          <p:nvPr/>
        </p:nvSpPr>
        <p:spPr>
          <a:xfrm>
            <a:off x="617518" y="5018807"/>
            <a:ext cx="10736281" cy="1384995"/>
          </a:xfrm>
          <a:prstGeom prst="rect">
            <a:avLst/>
          </a:prstGeom>
        </p:spPr>
        <p:txBody>
          <a:bodyPr wrap="square">
            <a:spAutoFit/>
          </a:bodyPr>
          <a:lstStyle/>
          <a:p>
            <a:pPr algn="ctr"/>
            <a:r>
              <a:rPr lang="en-US" sz="2800" b="1" dirty="0"/>
              <a:t>Goal</a:t>
            </a:r>
            <a:r>
              <a:rPr lang="en-US" sz="2800" dirty="0"/>
              <a:t>: Choose content to yield desired user behavior</a:t>
            </a:r>
          </a:p>
          <a:p>
            <a:endParaRPr lang="en-US" sz="2800" dirty="0"/>
          </a:p>
          <a:p>
            <a:r>
              <a:rPr lang="en-US" sz="2800" b="1" dirty="0"/>
              <a:t>CB Assumption: </a:t>
            </a:r>
            <a:r>
              <a:rPr lang="en-US" sz="2800" dirty="0"/>
              <a:t>Recommendations to one user do not effect other users</a:t>
            </a:r>
          </a:p>
        </p:txBody>
      </p:sp>
    </p:spTree>
    <p:extLst>
      <p:ext uri="{BB962C8B-B14F-4D97-AF65-F5344CB8AC3E}">
        <p14:creationId xmlns:p14="http://schemas.microsoft.com/office/powerpoint/2010/main" val="308639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4474</TotalTime>
  <Words>3495</Words>
  <Application>Microsoft Office PowerPoint</Application>
  <PresentationFormat>Widescreen</PresentationFormat>
  <Paragraphs>635</Paragraphs>
  <Slides>50</Slides>
  <Notes>5</Notes>
  <HiddenSlides>8</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-apple-system</vt:lpstr>
      <vt:lpstr>Arial</vt:lpstr>
      <vt:lpstr>Calibri</vt:lpstr>
      <vt:lpstr>Calibri Light</vt:lpstr>
      <vt:lpstr>Cambria Math</vt:lpstr>
      <vt:lpstr>Consolas</vt:lpstr>
      <vt:lpstr>Segoe UI</vt:lpstr>
      <vt:lpstr>Segoe UI Light</vt:lpstr>
      <vt:lpstr>Symbol</vt:lpstr>
      <vt:lpstr>Times New Roman</vt:lpstr>
      <vt:lpstr>Office Theme</vt:lpstr>
      <vt:lpstr>Interactive Learning Systems: Why now and how?</vt:lpstr>
      <vt:lpstr>AI Desiderata</vt:lpstr>
      <vt:lpstr>Supervised Learning</vt:lpstr>
      <vt:lpstr>Interactive Learning</vt:lpstr>
      <vt:lpstr>Interactive Learning</vt:lpstr>
      <vt:lpstr>Outline of this talk</vt:lpstr>
      <vt:lpstr>Building an Interactive Learning System</vt:lpstr>
      <vt:lpstr>Contextual Bandit Learning</vt:lpstr>
      <vt:lpstr>Example: News Recommendation</vt:lpstr>
      <vt:lpstr>Pervasive applications</vt:lpstr>
      <vt:lpstr>Key Properties</vt:lpstr>
      <vt:lpstr>Randomization</vt:lpstr>
      <vt:lpstr>Randomization</vt:lpstr>
      <vt:lpstr>Randomization</vt:lpstr>
      <vt:lpstr>Why it goes wrong</vt:lpstr>
      <vt:lpstr>Multiworld Testing Decision Service</vt:lpstr>
      <vt:lpstr>Decision Service Gains on MSN</vt:lpstr>
      <vt:lpstr>The service </vt:lpstr>
      <vt:lpstr>The service </vt:lpstr>
      <vt:lpstr>The service </vt:lpstr>
      <vt:lpstr>The service </vt:lpstr>
      <vt:lpstr>The service </vt:lpstr>
      <vt:lpstr>The service</vt:lpstr>
      <vt:lpstr>Client Library</vt:lpstr>
      <vt:lpstr>PowerPoint Presentation</vt:lpstr>
      <vt:lpstr>Join Server</vt:lpstr>
      <vt:lpstr>Semantics</vt:lpstr>
      <vt:lpstr>Learning</vt:lpstr>
      <vt:lpstr>Learning</vt:lpstr>
      <vt:lpstr>MSN Deployment for Personalized News</vt:lpstr>
      <vt:lpstr>PowerPoint Presentation</vt:lpstr>
      <vt:lpstr>MSN Stats and Results</vt:lpstr>
      <vt:lpstr>Outline of this talk</vt:lpstr>
      <vt:lpstr>Evaluating Interactive Learning Systems</vt:lpstr>
      <vt:lpstr>Project Malmo for AI experimentation</vt:lpstr>
      <vt:lpstr>Minecraft 101</vt:lpstr>
      <vt:lpstr>Minecraft for AI experimentation</vt:lpstr>
      <vt:lpstr>Use Cases and Design Principles (what and how)</vt:lpstr>
      <vt:lpstr>Malmo = Minecraft Mod + API + tools</vt:lpstr>
      <vt:lpstr>Use case 1: create a new task</vt:lpstr>
      <vt:lpstr>Mission XML</vt:lpstr>
      <vt:lpstr>Mission XML - ServerInitialConditions</vt:lpstr>
      <vt:lpstr>Mission XML</vt:lpstr>
      <vt:lpstr>Mission XML</vt:lpstr>
      <vt:lpstr>Mission XML</vt:lpstr>
      <vt:lpstr>Use case 2: create an agent</vt:lpstr>
      <vt:lpstr>Python example</vt:lpstr>
      <vt:lpstr>Python example</vt:lpstr>
      <vt:lpstr>Advanced topics + resources</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Learning Systems: Why now and how?</dc:title>
  <dc:creator>Alekh Agarwal</dc:creator>
  <cp:lastModifiedBy>Alekh Agarwal</cp:lastModifiedBy>
  <cp:revision>46</cp:revision>
  <dcterms:created xsi:type="dcterms:W3CDTF">2016-09-24T09:50:14Z</dcterms:created>
  <dcterms:modified xsi:type="dcterms:W3CDTF">2016-09-27T12:24:23Z</dcterms:modified>
</cp:coreProperties>
</file>